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53"/>
  </p:notesMasterIdLst>
  <p:sldIdLst>
    <p:sldId id="257" r:id="rId5"/>
    <p:sldId id="2147047053" r:id="rId6"/>
    <p:sldId id="269" r:id="rId7"/>
    <p:sldId id="271" r:id="rId8"/>
    <p:sldId id="272" r:id="rId9"/>
    <p:sldId id="273" r:id="rId10"/>
    <p:sldId id="275" r:id="rId11"/>
    <p:sldId id="276" r:id="rId12"/>
    <p:sldId id="274" r:id="rId13"/>
    <p:sldId id="277" r:id="rId14"/>
    <p:sldId id="2147047000" r:id="rId15"/>
    <p:sldId id="2147047001" r:id="rId16"/>
    <p:sldId id="284" r:id="rId17"/>
    <p:sldId id="2147047003" r:id="rId18"/>
    <p:sldId id="2146849328" r:id="rId19"/>
    <p:sldId id="2147047004" r:id="rId20"/>
    <p:sldId id="2147047005" r:id="rId21"/>
    <p:sldId id="2147047009" r:id="rId22"/>
    <p:sldId id="2147047011" r:id="rId23"/>
    <p:sldId id="2147047012" r:id="rId24"/>
    <p:sldId id="2147047013" r:id="rId25"/>
    <p:sldId id="2147047065" r:id="rId26"/>
    <p:sldId id="2147047066" r:id="rId27"/>
    <p:sldId id="2147047067" r:id="rId28"/>
    <p:sldId id="2147047068" r:id="rId29"/>
    <p:sldId id="2147047069" r:id="rId30"/>
    <p:sldId id="2147047006" r:id="rId31"/>
    <p:sldId id="2147047007" r:id="rId32"/>
    <p:sldId id="2147047024" r:id="rId33"/>
    <p:sldId id="2147047054" r:id="rId34"/>
    <p:sldId id="2147047055" r:id="rId35"/>
    <p:sldId id="2147047056" r:id="rId36"/>
    <p:sldId id="2147047057" r:id="rId37"/>
    <p:sldId id="2147047058" r:id="rId38"/>
    <p:sldId id="2147047059" r:id="rId39"/>
    <p:sldId id="2147047060" r:id="rId40"/>
    <p:sldId id="2147047031" r:id="rId41"/>
    <p:sldId id="2147047044" r:id="rId42"/>
    <p:sldId id="2147047046" r:id="rId43"/>
    <p:sldId id="2147047018" r:id="rId44"/>
    <p:sldId id="2147047019" r:id="rId45"/>
    <p:sldId id="2147047020" r:id="rId46"/>
    <p:sldId id="2147047021" r:id="rId47"/>
    <p:sldId id="2147047063" r:id="rId48"/>
    <p:sldId id="2147047061" r:id="rId49"/>
    <p:sldId id="2147047064" r:id="rId50"/>
    <p:sldId id="2147047023" r:id="rId51"/>
    <p:sldId id="260"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39"/>
    <p:restoredTop sz="96154"/>
  </p:normalViewPr>
  <p:slideViewPr>
    <p:cSldViewPr snapToGrid="0">
      <p:cViewPr varScale="1">
        <p:scale>
          <a:sx n="126" d="100"/>
          <a:sy n="126" d="100"/>
        </p:scale>
        <p:origin x="200" y="680"/>
      </p:cViewPr>
      <p:guideLst>
        <p:guide orient="horz" pos="1620"/>
        <p:guide pos="2880"/>
      </p:guideLst>
    </p:cSldViewPr>
  </p:slideViewPr>
  <p:outlineViewPr>
    <p:cViewPr>
      <p:scale>
        <a:sx n="33" d="100"/>
        <a:sy n="33" d="100"/>
      </p:scale>
      <p:origin x="0" y="-108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onalisa\Downloads\Apresenta&#231;&#227;o_gr&#225;fico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r>
              <a:rPr lang="en-US"/>
              <a:t>Cadastros realizados na OBM 2023</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endParaRPr lang="en-BR"/>
        </a:p>
      </c:txPr>
    </c:title>
    <c:autoTitleDeleted val="0"/>
    <c:plotArea>
      <c:layout/>
      <c:barChart>
        <c:barDir val="col"/>
        <c:grouping val="clustered"/>
        <c:varyColors val="0"/>
        <c:ser>
          <c:idx val="0"/>
          <c:order val="0"/>
          <c:tx>
            <c:strRef>
              <c:f>[Apresentação_gráficos.xlsx]Planilha3!$B$1</c:f>
              <c:strCache>
                <c:ptCount val="1"/>
                <c:pt idx="0">
                  <c:v>HSL</c:v>
                </c:pt>
              </c:strCache>
            </c:strRef>
          </c:tx>
          <c:spPr>
            <a:solidFill>
              <a:schemeClr val="accent1"/>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[Apresentação_gráficos.xlsx]Planilha3!$B$2:$B$8</c:f>
              <c:numCache>
                <c:formatCode>General</c:formatCode>
                <c:ptCount val="7"/>
                <c:pt idx="0">
                  <c:v>121</c:v>
                </c:pt>
                <c:pt idx="1">
                  <c:v>1785</c:v>
                </c:pt>
                <c:pt idx="2">
                  <c:v>2438</c:v>
                </c:pt>
                <c:pt idx="3">
                  <c:v>2560</c:v>
                </c:pt>
                <c:pt idx="4">
                  <c:v>2666</c:v>
                </c:pt>
                <c:pt idx="5">
                  <c:v>4761</c:v>
                </c:pt>
                <c:pt idx="6">
                  <c:v>2649</c:v>
                </c:pt>
              </c:numCache>
            </c:numRef>
          </c:val>
          <c:extLst>
            <c:ext xmlns:c16="http://schemas.microsoft.com/office/drawing/2014/chart" uri="{C3380CC4-5D6E-409C-BE32-E72D297353CC}">
              <c16:uniqueId val="{00000000-D190-4BA0-857B-7D2D3892E57B}"/>
            </c:ext>
          </c:extLst>
        </c:ser>
        <c:ser>
          <c:idx val="1"/>
          <c:order val="1"/>
          <c:tx>
            <c:strRef>
              <c:f>[Apresentação_gráficos.xlsx]Planilha3!$C$1</c:f>
              <c:strCache>
                <c:ptCount val="1"/>
                <c:pt idx="0">
                  <c:v>MS</c:v>
                </c:pt>
              </c:strCache>
            </c:strRef>
          </c:tx>
          <c:spPr>
            <a:solidFill>
              <a:schemeClr val="accent2"/>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[Apresentação_gráficos.xlsx]Planilha3!$C$2:$C$8</c:f>
              <c:numCache>
                <c:formatCode>General</c:formatCode>
                <c:ptCount val="7"/>
                <c:pt idx="5">
                  <c:v>2865</c:v>
                </c:pt>
                <c:pt idx="6">
                  <c:v>438</c:v>
                </c:pt>
              </c:numCache>
            </c:numRef>
          </c:val>
          <c:extLst>
            <c:ext xmlns:c16="http://schemas.microsoft.com/office/drawing/2014/chart" uri="{C3380CC4-5D6E-409C-BE32-E72D297353CC}">
              <c16:uniqueId val="{00000001-D190-4BA0-857B-7D2D3892E57B}"/>
            </c:ext>
          </c:extLst>
        </c:ser>
        <c:dLbls>
          <c:showLegendKey val="0"/>
          <c:showVal val="0"/>
          <c:showCatName val="0"/>
          <c:showSerName val="0"/>
          <c:showPercent val="0"/>
          <c:showBubbleSize val="0"/>
        </c:dLbls>
        <c:gapWidth val="267"/>
        <c:overlap val="-43"/>
        <c:axId val="443134767"/>
        <c:axId val="443142671"/>
      </c:barChart>
      <c:catAx>
        <c:axId val="44313476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rgbClr val="7030A0"/>
                </a:solidFill>
                <a:latin typeface="+mn-lt"/>
                <a:ea typeface="+mn-ea"/>
                <a:cs typeface="+mn-cs"/>
              </a:defRPr>
            </a:pPr>
            <a:endParaRPr lang="en-BR"/>
          </a:p>
        </c:txPr>
        <c:crossAx val="443142671"/>
        <c:crosses val="autoZero"/>
        <c:auto val="1"/>
        <c:lblAlgn val="ctr"/>
        <c:lblOffset val="100"/>
        <c:noMultiLvlLbl val="0"/>
      </c:catAx>
      <c:valAx>
        <c:axId val="44314267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crossAx val="44313476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solidFill>
            <a:srgbClr val="7030A0"/>
          </a:solidFill>
        </a:defRPr>
      </a:pPr>
      <a:endParaRPr lang="en-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7030A0"/>
                </a:solidFill>
                <a:latin typeface="Varela Round" pitchFamily="2" charset="-79"/>
                <a:ea typeface="+mn-ea"/>
                <a:cs typeface="Varela Round" pitchFamily="2" charset="-79"/>
              </a:defRPr>
            </a:pPr>
            <a:r>
              <a:rPr lang="en-US" b="1" dirty="0" err="1">
                <a:solidFill>
                  <a:srgbClr val="7030A0"/>
                </a:solidFill>
                <a:latin typeface="Varela Round" pitchFamily="2" charset="-79"/>
                <a:cs typeface="Varela Round" pitchFamily="2" charset="-79"/>
              </a:rPr>
              <a:t>Cadastros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OBM 2023</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7030A0"/>
              </a:solidFill>
              <a:latin typeface="Varela Round" pitchFamily="2" charset="-79"/>
              <a:ea typeface="+mn-ea"/>
              <a:cs typeface="Varela Round" pitchFamily="2" charset="-79"/>
            </a:defRPr>
          </a:pPr>
          <a:endParaRPr lang="en-BR"/>
        </a:p>
      </c:txPr>
    </c:title>
    <c:autoTitleDeleted val="0"/>
    <c:plotArea>
      <c:layout/>
      <c:barChart>
        <c:barDir val="col"/>
        <c:grouping val="clustered"/>
        <c:varyColors val="0"/>
        <c:ser>
          <c:idx val="0"/>
          <c:order val="0"/>
          <c:tx>
            <c:strRef>
              <c:f>[Apresentação_gráficos.xlsx]Planilha3!$B$1</c:f>
              <c:strCache>
                <c:ptCount val="1"/>
                <c:pt idx="0">
                  <c:v>HSL</c:v>
                </c:pt>
              </c:strCache>
            </c:strRef>
          </c:tx>
          <c:spPr>
            <a:solidFill>
              <a:schemeClr val="accent1"/>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[Apresentação_gráficos.xlsx]Planilha3!$B$2:$B$8</c:f>
              <c:numCache>
                <c:formatCode>General</c:formatCode>
                <c:ptCount val="7"/>
                <c:pt idx="0">
                  <c:v>121</c:v>
                </c:pt>
                <c:pt idx="1">
                  <c:v>1785</c:v>
                </c:pt>
                <c:pt idx="2">
                  <c:v>2438</c:v>
                </c:pt>
                <c:pt idx="3">
                  <c:v>2560</c:v>
                </c:pt>
                <c:pt idx="4">
                  <c:v>2666</c:v>
                </c:pt>
                <c:pt idx="5">
                  <c:v>4761</c:v>
                </c:pt>
                <c:pt idx="6">
                  <c:v>2649</c:v>
                </c:pt>
              </c:numCache>
            </c:numRef>
          </c:val>
          <c:extLst>
            <c:ext xmlns:c16="http://schemas.microsoft.com/office/drawing/2014/chart" uri="{C3380CC4-5D6E-409C-BE32-E72D297353CC}">
              <c16:uniqueId val="{00000000-1189-465D-9F12-10B1DC4B5080}"/>
            </c:ext>
          </c:extLst>
        </c:ser>
        <c:ser>
          <c:idx val="1"/>
          <c:order val="1"/>
          <c:tx>
            <c:strRef>
              <c:f>[Apresentação_gráficos.xlsx]Planilha3!$C$1</c:f>
              <c:strCache>
                <c:ptCount val="1"/>
                <c:pt idx="0">
                  <c:v>MS</c:v>
                </c:pt>
              </c:strCache>
            </c:strRef>
          </c:tx>
          <c:spPr>
            <a:solidFill>
              <a:srgbClr val="FFC000"/>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[Apresentação_gráficos.xlsx]Planilha3!$C$2:$C$8</c:f>
              <c:numCache>
                <c:formatCode>General</c:formatCode>
                <c:ptCount val="7"/>
                <c:pt idx="5">
                  <c:v>2865</c:v>
                </c:pt>
                <c:pt idx="6">
                  <c:v>438</c:v>
                </c:pt>
              </c:numCache>
            </c:numRef>
          </c:val>
          <c:extLst>
            <c:ext xmlns:c16="http://schemas.microsoft.com/office/drawing/2014/chart" uri="{C3380CC4-5D6E-409C-BE32-E72D297353CC}">
              <c16:uniqueId val="{00000001-1189-465D-9F12-10B1DC4B5080}"/>
            </c:ext>
          </c:extLst>
        </c:ser>
        <c:ser>
          <c:idx val="2"/>
          <c:order val="2"/>
          <c:tx>
            <c:strRef>
              <c:f>[Apresentação_gráficos.xlsx]Planilha3!$D$1</c:f>
              <c:strCache>
                <c:ptCount val="1"/>
                <c:pt idx="0">
                  <c:v>Pendentes</c:v>
                </c:pt>
              </c:strCache>
            </c:strRef>
          </c:tx>
          <c:spPr>
            <a:solidFill>
              <a:srgbClr val="7030A0"/>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[Apresentação_gráficos.xlsx]Planilha3!$D$2:$D$8</c:f>
              <c:numCache>
                <c:formatCode>General</c:formatCode>
                <c:ptCount val="7"/>
                <c:pt idx="6">
                  <c:v>7095</c:v>
                </c:pt>
              </c:numCache>
            </c:numRef>
          </c:val>
          <c:extLst>
            <c:ext xmlns:c16="http://schemas.microsoft.com/office/drawing/2014/chart" uri="{C3380CC4-5D6E-409C-BE32-E72D297353CC}">
              <c16:uniqueId val="{00000002-1189-465D-9F12-10B1DC4B5080}"/>
            </c:ext>
          </c:extLst>
        </c:ser>
        <c:dLbls>
          <c:showLegendKey val="0"/>
          <c:showVal val="0"/>
          <c:showCatName val="0"/>
          <c:showSerName val="0"/>
          <c:showPercent val="0"/>
          <c:showBubbleSize val="0"/>
        </c:dLbls>
        <c:gapWidth val="219"/>
        <c:overlap val="-27"/>
        <c:axId val="443145999"/>
        <c:axId val="443146415"/>
      </c:barChart>
      <c:catAx>
        <c:axId val="4431459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BR"/>
          </a:p>
        </c:txPr>
        <c:crossAx val="443146415"/>
        <c:crosses val="autoZero"/>
        <c:auto val="1"/>
        <c:lblAlgn val="ctr"/>
        <c:lblOffset val="100"/>
        <c:noMultiLvlLbl val="0"/>
      </c:catAx>
      <c:valAx>
        <c:axId val="4431464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BR"/>
          </a:p>
        </c:txPr>
        <c:crossAx val="4431459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rgbClr val="7030A0"/>
              </a:solidFill>
              <a:latin typeface="Varela Round" pitchFamily="2" charset="-79"/>
              <a:ea typeface="+mn-ea"/>
              <a:cs typeface="Varela Round" pitchFamily="2" charset="-79"/>
            </a:defRPr>
          </a:pPr>
          <a:endParaRPr lang="en-BR"/>
        </a:p>
      </c:txPr>
    </c:legend>
    <c:plotVisOnly val="1"/>
    <c:dispBlanksAs val="gap"/>
    <c:showDLblsOverMax val="0"/>
  </c:chart>
  <c:spPr>
    <a:noFill/>
    <a:ln>
      <a:noFill/>
    </a:ln>
    <a:effectLst/>
  </c:spPr>
  <c:txPr>
    <a:bodyPr/>
    <a:lstStyle/>
    <a:p>
      <a:pPr>
        <a:defRPr/>
      </a:pPr>
      <a:endParaRPr lang="en-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Acho que podia ter um exemplo da árvore do portal..</a:t>
            </a:r>
          </a:p>
        </p:txBody>
      </p:sp>
    </p:spTree>
    <p:extLst>
      <p:ext uri="{BB962C8B-B14F-4D97-AF65-F5344CB8AC3E}">
        <p14:creationId xmlns:p14="http://schemas.microsoft.com/office/powerpoint/2010/main" val="2695896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12</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21</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27</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G</a:t>
            </a:r>
            <a:r>
              <a:rPr lang="en-US" dirty="0"/>
              <a:t>u</a:t>
            </a:r>
            <a:r>
              <a:rPr lang="en-BR" dirty="0"/>
              <a:t>ia ANS transforma G</a:t>
            </a:r>
            <a:r>
              <a:rPr lang="en-US" dirty="0"/>
              <a:t>u</a:t>
            </a:r>
            <a:r>
              <a:rPr lang="en-BR" dirty="0"/>
              <a:t>ias TISS em XML para FHIR  = caso de uso em baixo de IPS. </a:t>
            </a:r>
            <a:r>
              <a:rPr lang="en-US" dirty="0"/>
              <a:t>O</a:t>
            </a:r>
            <a:r>
              <a:rPr lang="en-BR" dirty="0"/>
              <a:t> Projeto PQDAS será apresentado a seguir no horário das 11h30 em diante.</a:t>
            </a:r>
          </a:p>
          <a:p>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42</a:t>
            </a:fld>
            <a:endParaRPr lang="en-BR"/>
          </a:p>
        </p:txBody>
      </p:sp>
    </p:spTree>
    <p:extLst>
      <p:ext uri="{BB962C8B-B14F-4D97-AF65-F5344CB8AC3E}">
        <p14:creationId xmlns:p14="http://schemas.microsoft.com/office/powerpoint/2010/main" val="2613772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Paula Xavier coordenadora, Robson Coordenadro de P</a:t>
            </a:r>
            <a:r>
              <a:rPr lang="en-US" dirty="0"/>
              <a:t>a</a:t>
            </a:r>
            <a:r>
              <a:rPr lang="en-BR" dirty="0"/>
              <a:t>drões, Eq Téncia – Blanda, Valter, Ligieize, Igor, E</a:t>
            </a:r>
            <a:r>
              <a:rPr lang="en-US" dirty="0"/>
              <a:t>l</a:t>
            </a:r>
            <a:r>
              <a:rPr lang="en-BR" dirty="0"/>
              <a:t>ivan, Viviane</a:t>
            </a:r>
          </a:p>
        </p:txBody>
      </p:sp>
      <p:sp>
        <p:nvSpPr>
          <p:cNvPr id="4" name="Slide Number Placeholder 3"/>
          <p:cNvSpPr>
            <a:spLocks noGrp="1"/>
          </p:cNvSpPr>
          <p:nvPr>
            <p:ph type="sldNum" sz="quarter" idx="5"/>
          </p:nvPr>
        </p:nvSpPr>
        <p:spPr/>
        <p:txBody>
          <a:bodyPr/>
          <a:lstStyle/>
          <a:p>
            <a:fld id="{02636663-6254-A74E-B309-1083EB70F8D9}" type="slidenum">
              <a:rPr lang="en-BR" smtClean="0"/>
              <a:t>47</a:t>
            </a:fld>
            <a:endParaRPr lang="en-BR"/>
          </a:p>
        </p:txBody>
      </p:sp>
    </p:spTree>
    <p:extLst>
      <p:ext uri="{BB962C8B-B14F-4D97-AF65-F5344CB8AC3E}">
        <p14:creationId xmlns:p14="http://schemas.microsoft.com/office/powerpoint/2010/main" val="3239975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33bda669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33bda669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marL="0" lvl="0" indent="0" rtl="0">
              <a:spcBef>
                <a:spcPts val="0"/>
              </a:spcBef>
              <a:spcAft>
                <a:spcPts val="0"/>
              </a:spcAft>
            </a:pPr>
            <a:r>
              <a:rPr lang="pt-BR" sz="5400" dirty="0">
                <a:solidFill>
                  <a:srgbClr val="674EA7"/>
                </a:solidFill>
                <a:latin typeface="Varela Round"/>
                <a:ea typeface="Varela Round"/>
                <a:cs typeface="Varela Round"/>
                <a:sym typeface="Varela Round"/>
              </a:rPr>
              <a:t>Fonte Varela Round</a:t>
            </a:r>
            <a:br>
              <a:rPr lang="pt-BR" sz="5400" dirty="0">
                <a:solidFill>
                  <a:srgbClr val="674EA7"/>
                </a:solidFill>
                <a:latin typeface="Varela Round"/>
                <a:ea typeface="Varela Round"/>
                <a:cs typeface="Varela Round"/>
                <a:sym typeface="Varela Round"/>
              </a:rPr>
            </a:br>
            <a:r>
              <a:rPr lang="pt-BR" sz="5400" dirty="0">
                <a:solidFill>
                  <a:srgbClr val="674EA7"/>
                </a:solidFill>
                <a:latin typeface="Varela Round"/>
                <a:ea typeface="Varela Round"/>
                <a:cs typeface="Varela Round"/>
                <a:sym typeface="Varela Round"/>
              </a:rPr>
              <a:t>Título</a:t>
            </a:r>
            <a:endParaRPr dirty="0"/>
          </a:p>
        </p:txBody>
      </p:sp>
      <p:sp>
        <p:nvSpPr>
          <p:cNvPr id="11" name="Google Shape;11;p2"/>
          <p:cNvSpPr txBox="1">
            <a:spLocks noGrp="1"/>
          </p:cNvSpPr>
          <p:nvPr>
            <p:ph type="subTitle" idx="1" hasCustomPrompt="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Fonte Varela Round</a:t>
            </a:r>
          </a:p>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Título</a:t>
            </a:r>
          </a:p>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pPr lvl="0"/>
            <a:r>
              <a:rPr lang="en-US"/>
              <a:t>Click to edit Master text styles</a:t>
            </a: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en-US"/>
              <a:t>Click to edit Master title style</a:t>
            </a:r>
            <a:endParaRPr lang="pt-BR" dirty="0"/>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4" name="Espaço Reservado para Data 3"/>
          <p:cNvSpPr>
            <a:spLocks noGrp="1"/>
          </p:cNvSpPr>
          <p:nvPr>
            <p:ph type="dt" sz="half" idx="10"/>
          </p:nvPr>
        </p:nvSpPr>
        <p:spPr/>
        <p:txBody>
          <a:bodyPr/>
          <a:lstStyle/>
          <a:p>
            <a:fld id="{7E1CC944-BC11-435F-B80E-12E65DE104DB}" type="datetimeFigureOut">
              <a:rPr lang="pt-BR" smtClean="0"/>
              <a:t>18/12/2023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pic>
        <p:nvPicPr>
          <p:cNvPr id="12" name="Picture 11">
            <a:extLst>
              <a:ext uri="{FF2B5EF4-FFF2-40B4-BE49-F238E27FC236}">
                <a16:creationId xmlns:a16="http://schemas.microsoft.com/office/drawing/2014/main" id="{F70C677F-DDB0-855D-2236-65BECAEF3A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4582" y="4733925"/>
            <a:ext cx="1379418" cy="374366"/>
          </a:xfrm>
          <a:prstGeom prst="rect">
            <a:avLst/>
          </a:prstGeom>
        </p:spPr>
      </p:pic>
    </p:spTree>
    <p:extLst>
      <p:ext uri="{BB962C8B-B14F-4D97-AF65-F5344CB8AC3E}">
        <p14:creationId xmlns:p14="http://schemas.microsoft.com/office/powerpoint/2010/main" val="4547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marL="0" marR="0" lvl="0" indent="0" algn="ctr" defTabSz="914400" rtl="0" eaLnBrk="1" fontAlgn="auto" latinLnBrk="0" hangingPunct="1">
              <a:lnSpc>
                <a:spcPct val="100000"/>
              </a:lnSpc>
              <a:spcBef>
                <a:spcPts val="0"/>
              </a:spcBef>
              <a:spcAft>
                <a:spcPts val="0"/>
              </a:spcAft>
              <a:buClr>
                <a:schemeClr val="dk1"/>
              </a:buClr>
              <a:buSzPts val="3600"/>
              <a:buFont typeface="Arial"/>
              <a:buNone/>
              <a:tabLst/>
              <a:defRPr/>
            </a:pPr>
            <a:r>
              <a:rPr lang="pt-BR" sz="3600" dirty="0">
                <a:solidFill>
                  <a:srgbClr val="674EA7"/>
                </a:solidFill>
                <a:latin typeface="Varela Round"/>
                <a:ea typeface="Varela Round"/>
                <a:cs typeface="Varela Round"/>
                <a:sym typeface="Varela Round"/>
              </a:rPr>
              <a:t>Fonte Varela Round</a:t>
            </a:r>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endParaRPr lang="en-BR" dirty="0"/>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endParaRPr dirty="0"/>
          </a:p>
        </p:txBody>
      </p:sp>
      <p:sp>
        <p:nvSpPr>
          <p:cNvPr id="22" name="Google Shape;22;p5"/>
          <p:cNvSpPr txBox="1">
            <a:spLocks noGrp="1"/>
          </p:cNvSpPr>
          <p:nvPr>
            <p:ph type="body" idx="1" hasCustomPrompt="1"/>
          </p:nvPr>
        </p:nvSpPr>
        <p:spPr>
          <a:xfrm>
            <a:off x="5721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3" name="Google Shape;23;p5"/>
          <p:cNvSpPr txBox="1">
            <a:spLocks noGrp="1"/>
          </p:cNvSpPr>
          <p:nvPr>
            <p:ph type="body" idx="2" hasCustomPrompt="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lvl="0" indent="0" rtl="0">
              <a:spcBef>
                <a:spcPts val="0"/>
              </a:spcBef>
              <a:spcAft>
                <a:spcPts val="0"/>
              </a:spcAft>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t>
            </a:r>
            <a:br>
              <a:rPr lang="pt-BR" sz="2800" dirty="0">
                <a:solidFill>
                  <a:srgbClr val="674EA7"/>
                </a:solidFill>
                <a:latin typeface="Varela Round"/>
                <a:ea typeface="Varela Round"/>
                <a:cs typeface="Varela Round"/>
                <a:sym typeface="Varela Round"/>
              </a:rPr>
            </a:b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hasCustomPrompt="1"/>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2400" dirty="0">
                <a:solidFill>
                  <a:srgbClr val="674EA7"/>
                </a:solidFill>
                <a:latin typeface="Varela Round"/>
                <a:ea typeface="Varela Round"/>
                <a:cs typeface="Varela Round"/>
                <a:sym typeface="Varela Round"/>
              </a:rPr>
              <a:t>Fonte Varela Round</a:t>
            </a:r>
            <a:endParaRPr dirty="0"/>
          </a:p>
        </p:txBody>
      </p:sp>
      <p:sp>
        <p:nvSpPr>
          <p:cNvPr id="30" name="Google Shape;30;p7"/>
          <p:cNvSpPr txBox="1">
            <a:spLocks noGrp="1"/>
          </p:cNvSpPr>
          <p:nvPr>
            <p:ph type="body" idx="1" hasCustomPrompt="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hasCustomPrompt="1"/>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marL="0" marR="0" lvl="0" indent="0" algn="l" defTabSz="914400" rtl="0" eaLnBrk="1" fontAlgn="auto" latinLnBrk="0" hangingPunct="1">
              <a:lnSpc>
                <a:spcPct val="100000"/>
              </a:lnSpc>
              <a:spcBef>
                <a:spcPts val="0"/>
              </a:spcBef>
              <a:spcAft>
                <a:spcPts val="0"/>
              </a:spcAft>
              <a:buClr>
                <a:schemeClr val="dk1"/>
              </a:buClr>
              <a:buSzPts val="4800"/>
              <a:buFont typeface="Arial"/>
              <a:buNone/>
              <a:tabLst/>
              <a:defRPr/>
            </a:pPr>
            <a:r>
              <a:rPr lang="pt-BR" sz="4800" dirty="0">
                <a:solidFill>
                  <a:srgbClr val="674EA7"/>
                </a:solidFill>
                <a:latin typeface="Varela Round"/>
                <a:ea typeface="Varela Round"/>
                <a:cs typeface="Varela Round"/>
                <a:sym typeface="Varela Round"/>
              </a:rPr>
              <a:t>Fonte Varela Round</a:t>
            </a:r>
            <a:br>
              <a:rPr lang="pt-BR" sz="4800" dirty="0">
                <a:solidFill>
                  <a:srgbClr val="674EA7"/>
                </a:solidFill>
                <a:latin typeface="Varela Round"/>
                <a:ea typeface="Varela Round"/>
                <a:cs typeface="Varela Round"/>
                <a:sym typeface="Varela Round"/>
              </a:rPr>
            </a:br>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hasCustomPrompt="1"/>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marL="0" marR="0" lvl="0" indent="0" algn="ctr" defTabSz="914400" rtl="0" eaLnBrk="1" fontAlgn="auto" latinLnBrk="0" hangingPunct="1">
              <a:lnSpc>
                <a:spcPct val="100000"/>
              </a:lnSpc>
              <a:spcBef>
                <a:spcPts val="0"/>
              </a:spcBef>
              <a:spcAft>
                <a:spcPts val="0"/>
              </a:spcAft>
              <a:buClr>
                <a:schemeClr val="dk1"/>
              </a:buClr>
              <a:buSzPts val="4200"/>
              <a:buFont typeface="Arial"/>
              <a:buNone/>
              <a:tabLst/>
              <a:defRPr/>
            </a:pPr>
            <a:r>
              <a:rPr lang="pt-BR" sz="4400" dirty="0">
                <a:solidFill>
                  <a:srgbClr val="674EA7"/>
                </a:solidFill>
                <a:latin typeface="Varela Round"/>
                <a:ea typeface="Varela Round"/>
                <a:cs typeface="Varela Round"/>
                <a:sym typeface="Varela Round"/>
              </a:rPr>
              <a:t>Fonte Varela Round</a:t>
            </a:r>
            <a:endParaRPr dirty="0"/>
          </a:p>
        </p:txBody>
      </p:sp>
      <p:sp>
        <p:nvSpPr>
          <p:cNvPr id="38" name="Google Shape;38;p9"/>
          <p:cNvSpPr txBox="1">
            <a:spLocks noGrp="1"/>
          </p:cNvSpPr>
          <p:nvPr>
            <p:ph type="subTitle" idx="1" hasCustomPrompt="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marL="457200" marR="0" lvl="0" indent="-342900" algn="ctr" defTabSz="914400" rtl="0" eaLnBrk="1" fontAlgn="auto" latinLnBrk="0" hangingPunct="1">
              <a:lnSpc>
                <a:spcPct val="100000"/>
              </a:lnSpc>
              <a:spcBef>
                <a:spcPts val="0"/>
              </a:spcBef>
              <a:spcAft>
                <a:spcPts val="0"/>
              </a:spcAft>
              <a:buClr>
                <a:schemeClr val="dk2"/>
              </a:buClr>
              <a:buSzPts val="2100"/>
              <a:buFont typeface="Arial"/>
              <a:buNone/>
              <a:tabLst/>
              <a:defRPr/>
            </a:pPr>
            <a:r>
              <a:rPr lang="pt-BR" sz="2400" dirty="0">
                <a:solidFill>
                  <a:srgbClr val="674EA7"/>
                </a:solidFill>
                <a:latin typeface="Varela Round"/>
                <a:ea typeface="Varela Round"/>
                <a:cs typeface="Varela Round"/>
                <a:sym typeface="Varela Round"/>
              </a:rPr>
              <a:t>Fonte Varela Round</a:t>
            </a:r>
          </a:p>
          <a:p>
            <a:endParaRPr dirty="0"/>
          </a:p>
        </p:txBody>
      </p:sp>
      <p:sp>
        <p:nvSpPr>
          <p:cNvPr id="39" name="Google Shape;39;p9"/>
          <p:cNvSpPr txBox="1">
            <a:spLocks noGrp="1"/>
          </p:cNvSpPr>
          <p:nvPr>
            <p:ph type="body" idx="2" hasCustomPrompt="1"/>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marL="457200" marR="0" lvl="0" indent="-228600" algn="l" defTabSz="914400" rtl="0" eaLnBrk="1" fontAlgn="auto" latinLnBrk="0" hangingPunct="1">
              <a:lnSpc>
                <a:spcPct val="100000"/>
              </a:lnSpc>
              <a:spcBef>
                <a:spcPts val="0"/>
              </a:spcBef>
              <a:spcAft>
                <a:spcPts val="0"/>
              </a:spcAft>
              <a:buClr>
                <a:schemeClr val="dk2"/>
              </a:buClr>
              <a:buSzPts val="1800"/>
              <a:buFont typeface="Arial"/>
              <a:buNone/>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emf"/><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hyperlink" Target="http://hl7.org/fhir/ValueSet/observation-interpretatio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47.png"/><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6421450" y="2629175"/>
            <a:ext cx="24159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1500">
                <a:solidFill>
                  <a:srgbClr val="8E7CC3"/>
                </a:solidFill>
                <a:latin typeface="DM Sans"/>
                <a:ea typeface="DM Sans"/>
                <a:cs typeface="DM Sans"/>
                <a:sym typeface="DM Sans"/>
              </a:rPr>
              <a:t>O melhor </a:t>
            </a:r>
            <a:r>
              <a:rPr lang="pt-BR" sz="1500" b="1">
                <a:solidFill>
                  <a:srgbClr val="8E7CC3"/>
                </a:solidFill>
                <a:latin typeface="DM Sans"/>
                <a:ea typeface="DM Sans"/>
                <a:cs typeface="DM Sans"/>
                <a:sym typeface="DM Sans"/>
              </a:rPr>
              <a:t>cuidado</a:t>
            </a:r>
            <a:r>
              <a:rPr lang="pt-BR" sz="1500">
                <a:solidFill>
                  <a:srgbClr val="8E7CC3"/>
                </a:solidFill>
                <a:latin typeface="DM Sans"/>
                <a:ea typeface="DM Sans"/>
                <a:cs typeface="DM Sans"/>
                <a:sym typeface="DM Sans"/>
              </a:rPr>
              <a:t> para cada pessoa em um SUS </a:t>
            </a:r>
            <a:r>
              <a:rPr lang="pt-BR" sz="1500" b="1">
                <a:solidFill>
                  <a:srgbClr val="8E7CC3"/>
                </a:solidFill>
                <a:latin typeface="DM Sans"/>
                <a:ea typeface="DM Sans"/>
                <a:cs typeface="DM Sans"/>
                <a:sym typeface="DM Sans"/>
              </a:rPr>
              <a:t>conectado</a:t>
            </a:r>
            <a:endParaRPr sz="1000" b="1">
              <a:solidFill>
                <a:srgbClr val="8E7CC3"/>
              </a:solidFill>
              <a:latin typeface="DM Sans"/>
              <a:ea typeface="DM Sans"/>
              <a:cs typeface="DM Sans"/>
              <a:sym typeface="DM Sans"/>
            </a:endParaRPr>
          </a:p>
        </p:txBody>
      </p:sp>
      <p:sp>
        <p:nvSpPr>
          <p:cNvPr id="61" name="Google Shape;61;p14"/>
          <p:cNvSpPr txBox="1"/>
          <p:nvPr/>
        </p:nvSpPr>
        <p:spPr>
          <a:xfrm>
            <a:off x="6421450" y="3639538"/>
            <a:ext cx="2580300" cy="11652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#estruturantes para o SUS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#centrados no usuário</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#orientados por dados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 SUS ta ON</a:t>
            </a:r>
            <a:endParaRPr sz="1500">
              <a:solidFill>
                <a:srgbClr val="D9D2E9"/>
              </a:solidFill>
              <a:latin typeface="DM Sans"/>
              <a:ea typeface="DM Sans"/>
              <a:cs typeface="DM Sans"/>
              <a:sym typeface="DM Sans"/>
            </a:endParaRPr>
          </a:p>
        </p:txBody>
      </p:sp>
      <p:sp>
        <p:nvSpPr>
          <p:cNvPr id="62" name="Google Shape;62;p14"/>
          <p:cNvSpPr/>
          <p:nvPr/>
        </p:nvSpPr>
        <p:spPr>
          <a:xfrm>
            <a:off x="6421450" y="0"/>
            <a:ext cx="2722500" cy="24129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p:nvPr/>
        </p:nvSpPr>
        <p:spPr>
          <a:xfrm>
            <a:off x="6133795" y="1572150"/>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EFEFEF"/>
                </a:solidFill>
                <a:latin typeface="Sniglet"/>
                <a:ea typeface="Sniglet"/>
                <a:cs typeface="Sniglet"/>
                <a:sym typeface="Sniglet"/>
              </a:rPr>
              <a:t>digital</a:t>
            </a:r>
            <a:endParaRPr sz="3600">
              <a:solidFill>
                <a:srgbClr val="EFEFE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EFEFEF"/>
              </a:solidFill>
              <a:latin typeface="Capriola"/>
              <a:ea typeface="Capriola"/>
              <a:cs typeface="Capriola"/>
              <a:sym typeface="Capriola"/>
            </a:endParaRPr>
          </a:p>
        </p:txBody>
      </p:sp>
      <p:sp>
        <p:nvSpPr>
          <p:cNvPr id="64" name="Google Shape;64;p14"/>
          <p:cNvSpPr txBox="1"/>
          <p:nvPr/>
        </p:nvSpPr>
        <p:spPr>
          <a:xfrm>
            <a:off x="7261863" y="2012875"/>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EFEFEF"/>
                </a:solidFill>
                <a:latin typeface="Varela Round"/>
                <a:ea typeface="Varela Round"/>
                <a:cs typeface="Varela Round"/>
                <a:sym typeface="Varela Round"/>
              </a:rPr>
              <a:t>PORTFÓLIO</a:t>
            </a:r>
            <a:endParaRPr sz="400">
              <a:solidFill>
                <a:srgbClr val="EFEFEF"/>
              </a:solidFill>
            </a:endParaRPr>
          </a:p>
        </p:txBody>
      </p:sp>
      <p:sp>
        <p:nvSpPr>
          <p:cNvPr id="65" name="Google Shape;65;p14"/>
          <p:cNvSpPr txBox="1"/>
          <p:nvPr/>
        </p:nvSpPr>
        <p:spPr>
          <a:xfrm>
            <a:off x="721956" y="1009575"/>
            <a:ext cx="4576500" cy="20928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800" dirty="0">
                <a:solidFill>
                  <a:schemeClr val="tx1">
                    <a:lumMod val="65000"/>
                    <a:lumOff val="35000"/>
                  </a:schemeClr>
                </a:solidFill>
                <a:latin typeface="Gotham Black" pitchFamily="50" charset="0"/>
              </a:rPr>
              <a:t>Promoção do Ambiente de </a:t>
            </a:r>
            <a:r>
              <a:rPr lang="pt-BR" sz="2400" dirty="0">
                <a:solidFill>
                  <a:schemeClr val="tx1">
                    <a:lumMod val="65000"/>
                    <a:lumOff val="35000"/>
                  </a:schemeClr>
                </a:solidFill>
                <a:latin typeface="Gotham Black" pitchFamily="50" charset="0"/>
              </a:rPr>
              <a:t>Interconectividade em Saúde como apoio à Implementação da Estratégia de Saúde Digital para o Brasil – IPS Brasil</a:t>
            </a:r>
            <a:endParaRPr sz="2400" dirty="0">
              <a:solidFill>
                <a:schemeClr val="tx1">
                  <a:lumMod val="65000"/>
                  <a:lumOff val="35000"/>
                </a:schemeClr>
              </a:solidFill>
              <a:latin typeface="Varela Round"/>
              <a:ea typeface="Varela Round"/>
              <a:cs typeface="Varela Round"/>
              <a:sym typeface="Varela Round"/>
            </a:endParaRPr>
          </a:p>
        </p:txBody>
      </p:sp>
      <p:pic>
        <p:nvPicPr>
          <p:cNvPr id="66" name="Google Shape;66;p14"/>
          <p:cNvPicPr preferRelativeResize="0"/>
          <p:nvPr/>
        </p:nvPicPr>
        <p:blipFill>
          <a:blip r:embed="rId3">
            <a:alphaModFix/>
          </a:blip>
          <a:stretch>
            <a:fillRect/>
          </a:stretch>
        </p:blipFill>
        <p:spPr>
          <a:xfrm>
            <a:off x="212735" y="4704474"/>
            <a:ext cx="1440000" cy="388076"/>
          </a:xfrm>
          <a:prstGeom prst="rect">
            <a:avLst/>
          </a:prstGeom>
          <a:noFill/>
          <a:ln>
            <a:noFill/>
          </a:ln>
        </p:spPr>
      </p:pic>
      <p:sp>
        <p:nvSpPr>
          <p:cNvPr id="67" name="Google Shape;67;p14"/>
          <p:cNvSpPr txBox="1"/>
          <p:nvPr/>
        </p:nvSpPr>
        <p:spPr>
          <a:xfrm>
            <a:off x="830175" y="3529525"/>
            <a:ext cx="530362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dirty="0">
                <a:solidFill>
                  <a:srgbClr val="666666"/>
                </a:solidFill>
                <a:latin typeface="DM Sans"/>
                <a:ea typeface="DM Sans"/>
                <a:cs typeface="DM Sans"/>
                <a:sym typeface="DM Sans"/>
              </a:rPr>
              <a:t>Apresentação Entrega  20 de dezembro 2023</a:t>
            </a:r>
            <a:endParaRPr sz="1700" dirty="0">
              <a:solidFill>
                <a:srgbClr val="666666"/>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1800" dirty="0" err="1">
                <a:solidFill>
                  <a:srgbClr val="7030A0"/>
                </a:solidFill>
              </a:rPr>
              <a:t>Medicamentos</a:t>
            </a:r>
            <a:r>
              <a:rPr lang="en-US" sz="1800" dirty="0">
                <a:solidFill>
                  <a:srgbClr val="7030A0"/>
                </a:solidFill>
              </a:rPr>
              <a:t> </a:t>
            </a:r>
            <a:r>
              <a:rPr lang="en-US" sz="1800" dirty="0" err="1">
                <a:solidFill>
                  <a:srgbClr val="7030A0"/>
                </a:solidFill>
              </a:rPr>
              <a:t>cadastrados</a:t>
            </a:r>
            <a:r>
              <a:rPr lang="en-US" sz="1800" dirty="0">
                <a:solidFill>
                  <a:srgbClr val="7030A0"/>
                </a:solidFill>
              </a:rPr>
              <a:t> no portal OBM em 2023</a:t>
            </a:r>
          </a:p>
        </p:txBody>
      </p:sp>
      <p:sp>
        <p:nvSpPr>
          <p:cNvPr id="2" name="AutoShape 1" descr="data:image/png;base64,iVBORw0KGgoAAAANSUhEUgAAAeIAAAEfCAYAAACd5cVkAAAAAXNSR0IArs4c6QAAIABJREFUeF7tnVFoHce5x+eGgFSoUBCiBBHQQ0JDXTChFYQUkttSUfJQUdzQpq3TUKkVLgSk6qUYgfMQgwiFokoQqNFtVNKEJgE3D3poCHKd64eGgFJMIAkuLTRQjBqEkFAoxxByL9/eO8tovHvO7GjP2ZnZ34EQ+ZzZ3e/7fd/Of7/Z2Z3/UHwgAAEIQAACEGiMwH/IkT/88MP/6XQ6jRnBgSEAAQhAAAJtJPDpp5/+dybEN27c+J/Pf/7zbWSAzxCAAAQgAIHGCPz1r39VCHFj+DkwBCAAAQi0nQBC3PYMwH8IQAACEGiUAELcKH4ODgEIQAACbSeAELc9A/AfAhCAAAQaJYAQN4qfg0MAAhCAQNsJIMRtzwD8hwAEIACBRgkgxI3i5+AQgAAEINB2Aghx2zMA/yEAAQhAoFECCHGj+Dk4BCAAAQi0nQBC3PYMwH8IQAACEGiUAELcKH4ODgEIQAACbSeAELc9A/AfAhCAAAQaJYAQN4qfg0MAAhCAQNsJIMRtz4Ae/h8eHqqLFy+q6elp9eijj0LLg8Dzzz+v9vb21OLiohoaGlLy7/fff19duHBBjY6OeuzRbZMPP/xQraysqKeeekqdPn3abSNaQQACAyeAEA8ceX8O+O6776pnn3322M6ffPLJE4snQnzyeCHEJ2coeyjK8QceeCC/wNFHuXXrllpbW1PXr18/duCJiYnbLn5ef/119cILL2Ttzp8/X3rBoi9qjo6OVK/zytyn7LfouPK9uc+ydrbPIyMjanl5WU1OTh7zTXJse3s7/67smPVEgr3UTQAhrptoA/uTk/Dtt98+doLqzkiq2JNUQ/0SYlucGsA2sEM25WtKFXG3HP/73/9emPvj4+Nqbm4ui7M+Hz766KNjYiyi+dprr6nPfvaz6otf/GLe3k4OOf57772nPv74Y3XmzJnSC1wRTtmnHv3Q54/szxwB0bEx92X7KG02NzfV0tJSNnKifbD9tY9Z5uvAEp4DVSaAEFdGFtYG+oq529X8SSxGiE9C7/+2RYhPxlCLZVElqEVHjqDFT39nCrH8XnSuyL6lkvzyl7+s3nzzzcJqU58D0uadd96pfJtGV8j6HC2yWexzOde0D72q8n73CyeLKFvbBBDiiHOi7IQuc8keMpP7vrpi0NuYQ2EyDCb3F2Xozr5H7LIvc7hMD5UdHBxk9y1liM/86E5KtpHP1NRUNtRuDsXZQ3nSzr4A0Z3ZzZs3s/0U+Wget9vx7CFO12FBu5O0hVh3/rpCslmKffbQoj30WNQRm/uR7aXNc889d9s9YpfhTpt1t45fM5c2wl0P9RYNG9vxKWOqY+SS47ZQdxNi4WEKuo6FZlVU7eo2CwsLan19vbIQ26JYJrguvhZV0kXne7eLl4i7vGRNR4gjDq3rSamrMumc9YSroitru8Mouy8motBrX7bYyL53dnZy4S+rErXg2J14N3u1SBR1wLI/EfWy4fmy4+nO8nOf+1xeaZVVNubwv92mqCK22ZgpqI976tSpjFXRLYaiY9gdrym25sVK2bYinrqdLRRiw8bGhpqZmbnt3qRZyYkI61jYfki7sqFWe7jY5OGS43abojwoiqccx4zF5cuXj02qk9/NfT322GNeExft2HS7ZdBrIp9Lpav3/+CDD5YOtUfc7SVpOkIccVhdOqky9+zOqqyKcDlGmQDKse2KW9vTTYjL7nfbQ422yHU6nayjFDFwvS9edO/R7qD1zOYyRkVCao4g9KqIze1dKhlbKMsqrKqVmOYrMZfKTypAe1JQUT4ViW4ZQ3t7sdGuUusSYnuyVtEIiinE4reMwpgXLqZ9d911V2UhLqpyu4lpLyEu+91lhCriri550xHiiEPsIpK9hFh+l3trWsTsIWiX+1ZFnY3uGMqGhrsJsfmoj66kZDi7bNhQJtvIcOPdd9+dz5Z1vWdexY6i6tbmWyRKrkLswtqsQHXVXFZh2d+7CoAcQy5o5PZB0X3ZMp+Lbl/o2JQJeq8KzyXHXSpifWEglb85zG4KsfZbcy270KvyKF/RhZVrHOxH23qx0nEpm9QVcVeXvOkIccQhdumkTPfs+4zymx4C3t3dze7d2mJXJg7d9iXPypodn/xddM/TFtwyoes2lGdXVPZ9XZd7xLYdZY+/aJbmsHlZW/O4rkJcVu30OkZZB10kxGXVpz1cbt/LdblH7CLERff5iypVzdolx20/u41c2IyL7tfriwexwXwO2/VCSdteNrHKR4irDjeXjVJE3N0lbTpCHHF4y+572S4VPc5gV7GuFbHLvrQQ253pvffee+ylFlWFuFdFbFdduirvJiJVK2KTbRF/34q47GLD5Rh1V8R2JaYvuspGGcoEquy+tRmPXlWei6C4TtbSF4cyS9qcKGf+2xR+aW/+VkWItV9FF4JlFxdlk7V0e/P86dVtuUz86rUPfh8cAYR4cKz7ciSXe4pFJ759oopx8hKEskc+dOfpsi9biIs6wCoC2KvCKRJ0OabLPd0yO7pNqLIrHlOgfIS4W6dZJFT2MboJYbdJWNqPXpx6CZCrEBdV/L2EWI+S2PMGtO1FvHvli/lWMzvOett//etf2TPD5oSnXhzsC8+yyVK9BNe84HS92LY7F5cLmL50SOzUiwBC7IUtnI3K7gfp72XS0kMPPZTd87PvfcnVvjnMas+oLZo1XSY05r6kul5dXVWzs7PZZJ+ye8hF9w+7CaMpKlrcze/sFxu4DGuWHa+sIzNnjJfdm5RJQlWGpruJUZVjmGJVNmu6aHKa/Z3kgcyA1hPteomlqxCXzR6We9Hd7unr/dv3rPX3kgvmyzLKhLhoqLjogku3sx+tchFi1+rVZlo00lTmn9372E8x9Lp4Caf3whJNACFOJBfsWZPiljkEaN+bE6GQj11NmvuR+7o///nP1W9/+9tsFrJ+9MllX3Yb+3Ek+76n+RxxWYXr8vyrzaHXiw/KhNisqM3Zt/b+bJu++93vKjmpzJGFXveIi+63y/E1E5dj6M5Xv+ZQeP/oRz9Sv/jFL26bRW4zKnodom2Ti1C63CM29ytCd/bsWfXSSy85vQ+7KMeLhn673eO3/SgS4rIq1EWIy2Ip8Sl7JE93QfbvRf7qtmbM7Pv50oZXXMbVsSPEccULayEAAQhAIDECCHFiAcUdCEAAAhCIiwBCHFe8sBYCEIAABBIjgBAnFlDcgQAEIACBuAggxHHFC2shAAEIQCAxAghxYgHFHQhAAAIQiIsAQhxXvLAWAhCAAAQSI4AQJxZQ3IEABCAAgbgIIMRxxQtrIQABCEAgMQIIcWIBxR0IQAACEIiLAEIcV7ywFgIQgAAEEiOAECcWUNyBAAQgAIG4CCDEccULayEAAQhAIDECCHFiAcUdCEAAAhCIiwBCHFe8sBYCEIAABBIjgBAnFlDcgQAEIACBuAhUEuKiBeHn5uYyj80Fsc3F08u+Nxe9LlrcOy6MWAsBCEAAAhDwI1BZiLe2ttT8/LwaGhrKj/juu+8qEdbFxUXV6XTU6uqqmp2dVYeHh4Xfy4abm5tqaWlJDQ8Pq7W1NfXoo4+q06dP+3nBVhCAAAQgAIFICdQixFL1Tk1N5UKq/72zs1P4/c2bNzNcIr7yERE3/x0pS8yGAAQgAAEIVCZQWYhXVlbU0dFRdqDz589n4lskxBMTE0oE1xZo+V5/TCGWtnqYu7IXbAABCEAAAhCIlEAlITZ9lPvF6+vramFhQV25cuWY4OoK1xZi/b0txDK0LdUzQhxpFmE2BCAAAQh4E/AW4lu3bqmNjQ01MzNzmxAPYmh6b29P7e/vezvOhhCAAAQgAIG6CIyNjanx8XGv3XkLsVTEesKV/K0na+3u7vb8/uDgIG8jVuvJXZOTk15OsBEEIAABCEAgVgKVhNh8FGlkZEQtLy8rLZ7mb/resUAp+958fMl83ClWkNgNAQhAAAIQ8CFQSYh9DsA2EIAABCAAAQiUE0CIyQ4IQAACEIBAgwQQ4gbhc2gIQAACEIAAQkwOQAACEIAABBokgBA3CJ9DQwACEIAABBBicgACEIAABCDQIAGEuEH4HBoCEICAC4En/ut9l2bH2rz4k1OVt2GDZgggxM1w56gQgAAEnAkgxM6oomyIEEcZNoyGAATaRAAhTjvaXkIsr7SUVZjOnDmTLWWo/61XZZqens4XcDDfrGW+Qct8s5bZPm3ceAcBCECgOgGEuDqzmLaoLMR6sQdx8r777suFeGtrS83Pz6uhoaHcf1lVSb+DutPp5O+Ulgb6PdXDw8NqbW0t248sqcgHAhCAAASOE0CI086IykJctJShVMRFQly0TrGsTyzLI8rHXI/Y/HfayPEOAhCAQDUCCHE1XrG1riTEh4eH6vLly+rs2bPq6tWruZjaQ9N60YciIZ6YmMgZmUIs4sx6xLGlD/ZCAAKDIIAQD4Jyc8eoJMSmsOrKWIupdkFEeX19XS0sLNy2TnFRNS3byRD2zs4OQtxcHnBkCEAgYAIIccDBqcE0ZyGWe8NyL/f69evHDmsvYajvIc/MzNwmxFrIGZquIXLsAgIQaA0BhDjtUDsLsY2hW0WsJ2JJdawna+3u7uYTtA4ODvK/Zb+rq6tqdnY2X9vYBfne3p7a3993aUobCEAAAlETeObaJ5Xtf/qROytvwwb+BMbGxtT4+LjXDmoRYvMRpZGREbW8vJyLqvmbvncslpqPL9lVtZcnbAQBCEAgUQJUxIkG9v/d8hbitLHgHQQgAIFwCCDE4cSiH5YgxP2gyj4hAAEI1EgAIa4RZoC7QogDDAomQQACEDAJIMRp5wNCnHZ88Q4CEEiAAEKcQBC7uIAQpx1fvIMABBIggBAnEESEOO0g4h0EIJA2AYQ47fhSEacdX7yDAAQSIIAQJxBEKuK0g4h3EIBA2gQQ4rTjS0WcdnzxDgIQSIAAQpxAEKmI0w4i3kEAAmkTQIjTjq9XRayXPTxz5ky+prD5KkvzlZVl35uvuJyenmblpbTzDO8gAIETEECITwAvgk0rC7FeXUl8u++++zIhlmUM9eIOnU4nX8RB1i8u+l621QtDDA8PZ6s6yX5Onz4dATJMhAAEIDBYAgjxYHkP+miVhbhoTWFznWJxQP9b1hiemprKBZZlEAcdXo4HAQikQAAhTiGK5T5UEmKpcC9fvqzOnj2rrl69mu1VKtkiIZ6YmFCy7rAtxPK9/si28hFxl7Zzc3Np08Y7CEAAAh4EEGIPaBFtUkmITcE11yO2hVj/ZgtxUTUtrGRoW6pnhDiizMFUCEBgYAQQ4oGhbuRAzkIs94blXu7169ePGSoTs4oqX6mE+zk0vbe3p/b39xuBxkEhAAEIDJLAM9c+qXy4px+5s/I2bOBPYGxsTI2Pj3vtwFmI7b2bFbE5WWt3dzefiCWzq/VkLfP7g4ODvI3sd3V1Vc3OzqrJyUkvJ9gIAhCAQMoEqIhTjq5StQixIDIfUzp//vyxCVrb29sZRfN78/El83GntHHjHQQgAIHqBBDi6sxi2sJbiGNyElshAAEIxEwAIY45er1tR4h7M6IFBCAAgUYJIMSN4u/7wRHiviPmABCAAARORgAhPhm/0LdGiEOPEPZBAAKtJ4AQp50CCHHa8cU7CEAgAQIIcQJB7OICQpx2fPEOAhBIgABCnEAQEeK0g4h3EIBA2gQQ4rTjS0WcdnzxDgIQSIAAQpxAEKmI0w4i3kEAAmkTQIjTjm+lith+37R+U5a8ynJlZUUdHR1ltKanp/MFHMw3bplv0DLfrGW2Txs33kEAAhCoTgAhrs4spi0qCbG8U1o+p0+fViK+W1tban5+Xsl7pPXfQ0NDuf/mO6g7nU7+TmlpsLm5qZaWltTw8HC2mIQsiSj75QMBCEAAAscJIMRpZ0QlITZRmEsXmqJsCnHROsWyKpOs1iQfcz1i899pI8c7CEAAAtUIIMTVeMXWupIQm0PTExMT6sKFC2p0dDSrjs2haT1kXSTEsp3+mEIs4sx6xLGlD/ZCAAKDIIAQD4Jyc8eoJMSmmSK+enhZxFh/5Pv19XW1sLCgrly5oqQC1kPOeulEW4jN6ro5FBwZAhCAQJgEEOIw41KXVd5CLNXxxsaGmpmZObaOsPm9LcS6QmZouq7wsR8IQKANBBDitKNcSYivXbuWia78160i1pWytJEqeHFxMZvQpb8/ODjI/xa8q6uranZ29pig98K+t7en9vf3ezXjdwhAAALRE3jm2ieVfXj6kTsrb8MG/gTGxsbU+Pi41w4qCXG3e8Hb29uZASMjI2p5eTkXVfPxJX3vWNqZjy+ZjzV5ecFGEIAABBImQEWccHCVUpWEOG0UeAcBCEAgTAIIcZhxqcsqhLgukuwHAhCAQJ8IIMR9AhvIbhHiQAKBGRCAAATKCCDEaecGQpx2fPEOAhBIgABCnEAQu7iAEKcdX7yDAAQSIIAQJxBEhDjtIOIdBCCQNgGEOO34UhGnHV+8gwAEEiCAECcQRCritIOIdxCAQNoEEOK040tFnHZ88Q4CEEiAAEKcQBCpiNMOIt5BAAJpE0CI045vpYrYXAZRsJivrDRfZWm+srLse/MVl9PT0yyBmHae4R0EIHACAgjxCeBFsGklIZblCuUjyxrKe6e3trbU/Py8unHjRr64Q6fTyRdxODw8LPxe9qEXgBgeHlZra2tK1ibWyyVGwA0TIQABCAyMAEI8MNSNHKiSEJsWmmsI6+UNtZDqf+/s7Bxbj5hlEBuJMQeFAAQiJ4AQRx7AHuZXEmJzaHpiYkJduHBBjY6OqiIhlt9l3eGpqam80pV28r3+SBUsHxmmlrZzc3Np08Y7CEAAAh4EEGIPaBFtUkmITb/M9YgvX758THBFWOVjC7H+3hZis7qOiB2mQgACEBgIAYR4IJgbO4i3EEt1vLGxoWZmZtSVK1cKh6D7OTS9t7en9vf3GwPHgSEAAQgMisAz1z6pfKinH7mz8jZs4E9gbGxMjY+Pe+2gkhBfu3ZNTU5OZv+ZFbH8LdXu4uKi2t3dzSdilX1/cHCQtxGrV1dX1ezsbLZfPhCAAAQgcJwAFXHaGVFJiEVYV1ZW1NHRUUal7PEll+/Nx5fMx53Sxo13EIAABKoTQIirM4tpi0pCHJNj2AoBCEAgFQIIcSqRLPYDIU47vngHAQgkQAAhTiCIXVxAiNOOL95BAAIJEKhDiPef/lJlEmPP/KXyNmxQnQBCXJ0ZW0AAAhAYKAGEeKC4B34whHjgyDkgBCAAgWoEEOJqvGJrjRDHFjHshQAEWkcAIU475Ahx2vHFOwhAIAECCHECQeziAkKcdnzxDgIQSIAAQpxAEBHitIOIdxCAQNoEEOK041upIjZXXxIs+g1a9hu3pqen85WUZMWl7e3tjKL5Bi3zzVpm+7Rx4x0EIFAHgTqEqQ47BrWPOvyN6fGlOvwdVGzqOE4lIZZVkmRFJVm+UP423y+9tbWl5ufn1dDQUG6X2abT6eTvlJYGm5ubamlpSQ0PD6u1tbVsn3o94zocYx8QgEC6BNrWUdfhL0Ic7vlQSYhNN8xFH2QRhyIhLlqnWNYnFjGXj7kesfnvcHFhGQQgEAKBOoQpBD9cbajDX4TYlfbg23kLsbmGcNliEEVCPDExkXtpCrGI89zc3OAJcEQIRE7Ap5MWl1/8yaloPffxue3+IsThpruXEB8eHqpLly6pc+fOqdHR0WPeiSivr6+rhYWF29YplqFs86OF2BT1cFFhGQTCJOAjSghxmLEss8onxvaFB0IcbswrC7GesFV2T1d+39jYUDMzM7cJsa6QGZoONyGwLD4CPp00QhxXnH1ijBDHE+NKQiyV8MWLF7PZz2UTq8x7x/K3OaFLT9CSe8r6b0G1urqqZmdn1eTkpDO5vb09tb+/79yehhBIlcAz1z7xcu3pR+702i6EjXx8bru/4y9+r3Lo9p54ufI2dWwQY3zHxsbU+Pi4l/uVhNh85EgfTR5h2tnZyR9RGhkZUcvLy7momo8v6cedZFtzX+ZjTV5esBEEWkzAp1qiIo4rYXxiTEUcT4wrCXE8bmFpmwn4dFoxC1Pb/JVY+fjMZK14lkFsW3wR4jYrVqK++5zECHFcyeATY4QYIQ41yxHiUCODXd4EfDpphNgbdyMb+sQYIUaIG0lWh4MixA6QaBIXAZ9OGiFOP8YIMUIcapYjxKFGBru8CSDEbujaLkxulMJo5ZPTTNYKI3YuViDELpRoExUBn06LijiqEDNZyyFcCLEDpECaIMSBBAIz6iOAELuxpCJ24xRCK5+cRohDiJybDQixGydaRUTAp9OiIo4owDy+5BQshNgJUxCNEOIgwoARdRJAiN1oUhG7cQqhlU9OI8QhRM7NBoTYjROtIiLg02lREUcUYCpip2AhxE6YgmhUSYj1gg/Xr1/PjDdfWWm+ytJ8ZWXZ9+YrLqenp1kCMYh0SMMIhNgtjlTEbpxCaOWT0whxCJFzs6GSEMtyhbJykqy8JH/rBR1u3LiR/93pdPJFHGSRCN3G/F5M04s+DA8Pq7W1tWyfZQtJuLlCKwj8HwGfTouKOK7s8Ylx2y88WAYx3ByvJMSmG+YqS5cvX1ZTU1O5kOrlDmUxiKLvWQYx3IRIwTKfThohjivyPjFGiHmhR6hZ7i3EUhGL0M7NzSktvLqilX9PTExk1bMtxPK9/kgVLB+pmqWt7IsPBE5KwKeTRohPSn2w2/vEGCFGiAebpe5H8xJiGXK+dOmSOnfunBodHb1NiEVY5WMLsf7eFmJT1N1NpyUEign4dNIIcVzZ5BNjhBghDjXLKwuxnrBl3tMtqoilEu7n0PTe3p7a398PlSt2NUjAZ1FxMTfWhePb5q/EysfnWONbl7/jL36v8lm598TLlbepY4MY4zs2NqbGx8e93K8kxFIJX7x4UcmsaHNilTlxa3d3N5+IJfeR9WQt8/uDg4O8jVi9urqqZmdn1eTkpJcTbAQBk4BPtURFHFcO+cSYipiKONQsryTE5iNH2iH9CJP5mFLZY03m9+a+zMedQgWFXfEQ8OmkEeJ44iuW+sQYIUaIQ83ySkIcqhPYBQEq4uo50HZhqk6suS3quPDg8aXm4tfryAhxL0L8Hh0Bn06LijiuMPvEuO0XHghxuDmOEIcbGyzzJODTSSPEnrAb2swnxggxQ9MNpWvPwyLEPRHRIDYCPp00QhxXlH1ijBAjxKFmOUIcamRqtMun00KYagxAn3fVtvgKTh+fEWKEuM+novfuEWJvdPFs6NNpIcTEN2QCPjmNECPEoeY0QhxqZGq0y6fTQohrDECfd9W2+FIRuyUUqy+5cQqhFUIcQhT6bEPbOmr8dUuotleIbpTCaOWT0whxGLFzsQIhdqEUeRufk5iKOJ6gty2+VMRuuYkQu3EKoVVlIdbvmpZ3aurVkuRVlisrK+ro6CjzaXp6Ov/NfOOW+QYt881aZvsQoKRmQ9s6avx1y2AqYjdOIbTyyWmEOITIudlQSYhFcNfX19XDDz+cLbhgCvHW1paan59XQ0ND+ZHNd1B3Op38ndLSYHNzUy0tLanh4WG1tramzEUk3EynlSsBn5OYitiVbvPt2hZfKmK3nEOI3TiF0KqSEGuD7WULRaCLhLhsVSZZHlE+5nrE5r9DAJOSDW3rqPHXLXupiN04hdDKJ6cR4hAi52ZDbUJsDk2bC0HIcoh6pSYR5omJidwyU4hFnHWF7WY6rVwJ+JzEVMSudJtv17b4UhG75RxC7MYphFa1CLHpiB6+XlhYUFeuXFGmEMt9YfOjhdiusEMAk5INbeuo8dcte6mI3TiF0MonpxHiECLnZkPtQiyTuTY2NtTMzMxtQqyHqusYmt7b28vuU/PpTcBnkW3Za6wLqeNv75yIOb5iu0+MY83nuvwdf/F7bolhtNp74uXK29SxQYzxHRsbUzKJ2edTuxBLRawnYsnfUgUvLi6q3d3d/PuDg4P8bzF6dXVVzc7OqsnJSR8f2KYHAZ+radllrBUT/rqdErHGV7zziXHb/WX1JbfzoolWlYTYfkxJDJb7wTs7O2p7ezuzf2RkRC0vL+eiaj6+pO8dSzvz8SXzsaYmIKR+TJ9OCyGOJyvaFl+E2C03GZp24xRCq0pCHILB2FCdQNs6avx1y5G2V4hulMJo5ZPTCHEYsXOxAiF2oRR5G5+TmIo4nqC3Lb5UxG65iRC7cQqhFUIcQhT6bEPbOmr8dUsoKmI3TiG08slphDiEyLnZgBC7cYq6lc9JTEUcT8jbFl8qYrfcRIjdOIXQCiEOIQp9tqFtHTX+uiUUFbEbpxBa+eQ0QhxC5NxsQIjdOEXdyuckpiKOJ+Rtiy8VsVtuIsRunEJohRCHEIU+29C2jhp/3RKKitiNUwitfHIaIQ4hcm42IMRunKJu5XMSUxHHE/K2xZeK2C03EWI3TiG0QohDiEKfbWhbR42/bglFRezGKYRWPjmNEIcQOTcbKguxvEta1g+Wd2qaqyWZb9Ay35RV9r35Zq3p6WlWXnKLl1crn5OYitgLdSMbtS2+VMRuaYYQu3EKoVUlIdYrKz388MPZggtaiGX1JP1O6U6nk787+vDwsPB7cVy/j3p4eDgTdlmJSS+XGAKYlGxoW0eNv27ZS0XsximEVj45jRCHEDk3GyoJsd6lvWyhXlXJXHdYlj+Ud1Db6xHLv+tYfcnNPVr5Vg9UxPHkjk8nHXN8fXO67RceLPoQ7jndNyGemJjIBNcWYvlef/R6xFJNS1tzqDtcZPFZ1raOGn/dcrTtwuRGKYxWPjlNRRxG7Fys6IsQi7DKxxZi/b0txHaF7WI4bdwJ+JzEMVdM+OuWGwixG6cQWvnkNEIcQuTcbOiLEOuhaoam3YLQ71Y+JzFC3O+o1Lf/tsWXoWm33EGI3TiF0KoWITYna+3u7uYTsWRyl57EZX5/cHCQtxEIq6uranZ2Nl/D2AXM3t5eNmGMT28Cz1z7pHejghZPP3Kn13Zl4h1MAAAR6klEQVRNb4S/bhGINb7inU+M2+7v+Ivfc0sMo9XeEy9X3qaODWKM79jYWPY0kc+nkhCLsK6srKijo6P8WOfPn89mO5uPKenvpFHZ9+bjS+bjTj5OsE13Am2rmPDX7YxgaNqNUwitfHKaijiEyLnZUEmI3XZJq9AI+JzE4kOsHTX+umVgrPEV73xi3HZ/mTXtdl400QohboL6gI/p02khxAMO0gkO17b4IsRuyUJF7MYphFYIcQhR6LMNbeuo8dctodpeIbpRCqOVT04jxGHEzsUKhNiFUuRtfE5iKuJ4gt62+FIRu+UmQuzGKYRWCHEIUeizDW3rqPHXLaGoiN04hdDKJ6cR4hAi52YDQuzGKepWPicxFXE8IW9bfKmI3XITIXbjFEIrhDiEKPTZhrZ11PjrllBUxG6cQmjlk9MIcQiRc7MBIXbjFHUrn5OYijiekLctvlTEbrmJELtxCqEVQhxCFPpsQ9s6avx1SygqYjdOIbTyyWmEOITIudmAELtxirqVz0lMRRxPyNsWXypit9xEiN04hdCqFiG2X305PT2dL2lovuLSfJWl+YpLs30IUFKzoW0dNf66ZTAVsRunEFr55DRCHELk3GyoTYi3trbU/Py8Ghoayo9sLgbR6XTyxR2kwebmplpaWlLDw8NqbW1NydrE8s5qPvUT8DmJqYjrj0O/9ti2+FIRu2USQuzGKYRWfRVivRyiFlj9b1mnWD4ivvLR6xTrf4cAJiUb2tZR469b9lIRu3EKoZVPTiPEIUTOzYbahNhclclckWlqaiqvdEWIJyYmcstMIRZxnpubc7OaVpUI+JzEVMSVEDfauG3xpSJ2SzeE2I1TCK1qEWLTEblfvL6+rhYWFtSVK1eUKcS68tXttRDLEPbOzg5C3KeMaFtHjb9uiURF7MYphFY+OY0QhxA5NxtqF+Jbt26pjY0NNTMzc5sQ1zk0vbe3p/b39928bHkrn0W2BVmsC6njr1vCxxpf8c4nxm33d/zF77klhtFq74mXK29TxwYxxndsbEyNj497uV+7EEtFrCdiyd9SBS8uLqrd3d38+4ODg/xvsXp1dVXNzs6qyclJLyfYqDsBn6tphqbjyaq2xZehabfcpCJ24xRCq1qE2HxEaWRkRC0vL+eiav6m7x2L4+bjS+ZjTSFASc2GtnXU+OuWwQxNu3EKoZVPTrddiPef/pJX6Mae+YvXdifZqBYhPokBbNt/Aj4nMRVx/+NS1xHaFl8qYrfMQYgRYrdModVACLSto8Zft7SiInbjFEIrn5xGiBHiEHIXG/6fgM9JTEUcT/q0Lb5UxG65iRAjxG6ZQquBEGhbR42/bmlFRezGKYRWPjmNECPEIeQuNlARV8qBWIXJp5OOecSDitgtrRFihNgtU2g1EAJt66jx1y2tYr3wQIj94uszi7iJGcR1xdfHXzl2Ez4za9otp6NuhTC5hS9WYWpbfOvqqN2yIoxWPjGmIqYiDiN7sSIj4HMSxzx0ib9uiR/rhYdvTrfdX58KsYnqsK74+vhLRezWd9DKgwDC5AYt1o66bfGtq6N2y4owWvnEmIqYirhn9ppv1pqenmbBh57E/Bv4nMRUxP68B71l2+KLELtlGEKMEHfNFPN91MPDw2ptbS1bm1ivW+yWZv6tfDquWKsl304LIfbPr0Fv6ZPPMcfXN6fbdg4jxAhx175IL4dorkcsG+h/97sj8+m42nYSx9xR+8QXf/t91tW7f58Yt+0cRogR4spCfPPmzYENT3MSu3WKsXZcPvFFiN1yIpRWPjGONZ/rGgHwmbzEZK3BZHwjjy/ZFfG7776rdnZ2EOI+xdyn00KY+hSMPuy2bfGtS5j6EIq+7dInxlTEVMSVK2KGpvt2DvP4kiPaWCsmn0465gsthNgtoRFihLhrppiTtaTh6uqqmp2dzdcwdkmzvb09tb+/79KUNhCAAAQgAIG+EhgbG1Pj4+Nex2hkaFosNR9fevLJJwc2UcuLEhtBAAIQgAAE+kSgMSHukz/sFgIQgAAEIBAVAYQ4qnBhLAQgAAEIpEYAIU4tovgDAQhAAAJREUCIowoXxkIAAhCAQGoEEOLUIoo/EIAABCAQFQGEOKpwYSwEIAABCKRGACFOLaL4AwEIQAACURFAiKMKF8ZCAAIQgEBqBFopxLdu3VIbGxtqZmam0tu8dPAH/W7supPu+eefV1NTU12XnTR9dGlft40n2Z/EV5bWlLfczM3NnWRXQWyr/bl+/bqamJhQFy5cUKOjowOxLZRcN18AJI6fP3++tmVTm/RRzq33338/j+lJ+ybfpJC3HW5tban5+Xk1NDTku5ue2x0eHqqLFy8qWeRHPiMjI2p5edmrH+55sJIGTTHuZi9CPDlZOZ5NnriVjS3YwEVYYxZi6VReeeWVzPPHH3+8tpO8qRNYREivTia+yX+PPPJIaSrYi6qcJGdCyHXxR+xYXFzMREL8X19fVwsLC11j62q7a7uTcCzbVs7Ff/zjH+orX/lK9nbBpnJskEJ86dIlde7cuexi0jWWdbJvijFCbBEwA3H33Xcfq47NhHzppZeyLbe3t7P/66twOXGvXbum/v3vfyupUqanp/PKS3579tlns/YPPPBA3nnUmUgn3ZcpxObfcrWqTxLhoFfEkjbyHtU//vGP6ujo6Fg1YlYqJoeT2niS7bUQ6X3oda7N2JjxuXHjRmHMzPY/+MEPsspF4i0f7esg/DeF2OQiMVpZWclioivlt956S73wwgtZs6LvtN36YkVyWK7GJVe/+tWvql/96lfHqhQ713VO7+7uZhc7sv3HH3+cVXSyz7pzX3Ky6F30OsZf+9rXCs/fhx56SP3yl7/MOOiq68qVK/lIkJ3r5vk8SB/l3LrvvvvUn/70p+x9+3Z/VNSfSL6aq9VpFuKzrjbNSlOOYfZjP/vZz9Sbb755rO/S/Z60+/Of/5znzvDwcMZXfy994OTkZOFxXM5Zk7se1THz26yYtQ+yX53n8rd+JbL4pftm/Z3wkv199NFH2cWr5LucB3JO6PNB+3TPPfeoV1999VjfbrKSfUp+yeiaPu/rHIkxebW+Iu4lxLK4hFyJS/JLgPXfzz33XDakctddd+UdhYDd3NxUS0tL2dWeBFWCr4XAJVEH0cZHiMs4aCZitySs+Hr69OlBuFF4DPMiSxro4Tb5W9+OMGNeFjM5AeVC7LHHHsuHge0raX3SS07003/dOYng6mE8scW0z6zqzIpYOljpWL///e9nNurYS35K5/bUU0+p+++/P4udfMSXq1ev5hW47FfnunDTMTa3l3ibC7nUmfv2fnXQtb9nz54tvZC2BavbRWdTPmqbRDTkP9OfstwUwdUXzFpU5DabxFkqaxFKu6Awz1+5WNKCqi9ytNhJPkg8dd+lhUjf5tG3SfR5bp4DLkPaRUJs2vqHP/yh0AfZt3lRJn8LL3sUQb43+2a5MDl16lRWKJX5ZPog55RmJcc0+/CyXKyjs0OIe1TE+l5qWbVodm7yt04O+XtQwz1VE8FHiIs4SPUlFxpaeJsc4tMMTOZl4msKsXlC2zGTk7Lb/TsRvEH6ryvgM2fOKLP60b7rSk6EVD7SSdmjALqi+MIXvnDsnqCZE2Yc7Zhqkbe3l3b9yP1BCXFRhTkIHzV3EU8RRRl5eeONN7L5K71yU85JueiRi02p3n7961/nlZvEWVeAly9fzkcCys4P86JVBKjsQkdskv3JBYO0qzrM202Iu/kgfpoXmPacAbFfLi7ko2Np21Y2imLaZLKyL3bNvr7uYgMhrlGI9QQEXQGnLsRm0kqShiDERSdo0VCWObSsRavo4klXo9LeHga177UPwn8tTN/5zneyyrVoco3dYZn+FV2w6Ct/fbHlI8T2fem6ct93aFq4VKmIXYS4Hz6aOST7/9vf/paFSIT4gw8+yC+o7NzUvonYysesku2JfOYxTirEdlzrEGI9NC2jT+b9Y7PAsI9bNs/FzN2TCnHRRYPL/JqqhZG0b6UQ2ye3XSHqoQmpiKpUxHIChD40bQ8t2Z223HPR9/vMe8RlHEIami7qFPSwk9x/k8pBX8mbgtQrZnp499vf/vaxYdBBDU3//ve/z4fr9DF/+tOfZhVQ0a0Ae2ja9M9HiOX+muSEDIOaQ9PmLNt+DU3rKkT+r2fA2xN8ys7fsnupwkwYmbnelI/2cLkMpepbEOJzWW7qPuzTTz9VP/7xj7Ph6LJbYa5CbE6AM4dxzSdM6h6aLoqlfTuv23mtJ/DpvHYVYsljqWr1qJHux8w+X+eetoehaZ9LjJJt9A1+c2KROelF7rHIR66oqwqxBNasyEKbrKVtM+0yJ0fI9/KRGY32ZK0iIdb3AvWEiaYnaxVVYbrDEgF+7bXXjg3d6YkXRTHrdDqFE1J0W+2rOWGkX/6b+WlOwjG/l7jpyl9/L21FQM0JXOYEGFNIuw1Nv/fee+qdd97JJ7+IIBax7mfum5ztR17Kzl8dQy1sMp9DT2ayc70pH+0KSxhKnuq5AN2Yyrbm/Uz70SAzR/X5260ilslssj+ZmKT7CMkr+1HPsnx06aZ7Pb5U5MPXv/71Y5O1is49PQxv9lvdKmLp2z/zmc9kF+f2xDbz0U7bHiZruUSZNhAoIWALxyCGkQkGBCAAARcCrRyadgFDm/QIdKuq0vMWjyAAgVgIIMSxRAo7IQABCEAgSQIIcZJhxSkIQAACEIiFAEIcS6SwEwIQgAAEkiSAECcZVpyCAAQgAIFYCCDEsUQKOyEAAQhAIEkCCHGSYcUpCEAAAhCIhQBCHEuksBMCEIAABJIkgBAnGVacggAEIACBWAggxLFECjshAAEIQCBJAghxkmHFKQhAAAIQiIUAQhxLpLATAhCAAASSJIAQJxlWnIIABCAAgVgIIMSxRAo7IQABCEAgSQIIcZJhxSkIQAACEIiFAEIcS6SwEwIQgAAEkiSAECcZVpyCAAQgAIFYCCDEsUQKO5Mk8Prrr2d+Pfroo9n/Dw8P1aVLl9S5c+fU6Oioev7559X29rYaGRlRy8vLanJyUtnb1AXmww8/VCsrK+rBBx9Uc3Nzx3Yrdrz99tu5DUV21WUH+4FA2wggxG2LOP4GRaCbEIswyu+Li4uq0+moN998U33rW9/qqxD/5je/UXfccYdaWlrKLgTkI3a88sor2d+PP/54drFQZFdQYDEGAhERQIgjChamxkPgif96v9TYF39yKv/NVYiHhoZKt+lFZf/pL5U2GXvmL/lvIrhbW1vqnnvuUcPDw3mVLjbKhcA///lPNTMzc0yITbt62cHvEIBAMQGEmMyAQB8IVBHiF1544ZgFExMT6sKFC5kYrq2tqevXr6vz58+r06dPZ+2qDk1XFeJvfOMb6o033lDz8/PZ8V566SX1zW9+U7366quZEN99992FdvUBI7uEQCsIIMStCDNODppAFSEW28ruEctvMhR88eJFderUqezebb+F+Ic//KH63e9+l1e/Ozs76uzZs2pjYyP7Tu5TF9k1aMYcDwKpEECIU4kkfgRFoE4h1qK3urqqZmdn1QcffJD5qsW7l+NVK2KphK9evZrt9ubNm2pqakrdf//9twmxbZcW6F728DsEIHCcAEJMRkCgDwTqEOK33npLyTC1DEnL/dvNzc1sEpV8328h3t3dzWZQ33vvvdlkMfnoilguBIrs0pO7+oCTXUIgaQIIcdLhxbmmCNQhxGK7DElLVSoffZ9YhqbN+8pPPvlk1+rYpyKWSVjyiJIIrlTet27dyoX4rrvuKrSrKdYcFwKxE0CIY48g9gdJwFWIB2G8qxAPwhaOAQEI3E4AISYrIAABCEAAAg0SQIgbhM+hIQABCEAAAggxOQABCEAAAhBokABC3CB8Dg0BCEAAAhBAiMkBCEAAAhCAQIMEEOIG4XNoCEAAAhCAAEJMDkAAAhCAAAQaJIAQNwifQ0MAAhCAAAQQYnIAAhCAAAQg0CABhLhB+BwaAhCAAAQggBCTAxCAAAQgAIEGCSDEDcLn0BCAAAQgAAGEmByAAAQgAAEINEgAIW4QPoeGAAQgAAEIIMTkAAQgAAEIQKBBAghxg/A5NAQgAAEIQCAX4g8++ODNO+644z9BAgEIQAACEIDA4Ah8+umn//2/Ee7bZT7M18gAAAAASUVORK5CYII="/>
          <p:cNvSpPr>
            <a:spLocks noChangeAspect="1" noChangeArrowheads="1"/>
          </p:cNvSpPr>
          <p:nvPr/>
        </p:nvSpPr>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graphicFrame>
        <p:nvGraphicFramePr>
          <p:cNvPr id="6" name="Gráfico 5">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88726939"/>
              </p:ext>
            </p:extLst>
          </p:nvPr>
        </p:nvGraphicFramePr>
        <p:xfrm>
          <a:off x="980209" y="1662194"/>
          <a:ext cx="4073236" cy="28275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Gráfico 6">
            <a:extLst>
              <a:ext uri="{FF2B5EF4-FFF2-40B4-BE49-F238E27FC236}">
                <a16:creationId xmlns:a16="http://schemas.microsoft.com/office/drawing/2014/main" id="{00000000-0008-0000-0200-000004000000}"/>
              </a:ext>
            </a:extLst>
          </p:cNvPr>
          <p:cNvGraphicFramePr>
            <a:graphicFrameLocks/>
          </p:cNvGraphicFramePr>
          <p:nvPr>
            <p:extLst>
              <p:ext uri="{D42A27DB-BD31-4B8C-83A1-F6EECF244321}">
                <p14:modId xmlns:p14="http://schemas.microsoft.com/office/powerpoint/2010/main" val="3503207188"/>
              </p:ext>
            </p:extLst>
          </p:nvPr>
        </p:nvGraphicFramePr>
        <p:xfrm>
          <a:off x="5053445" y="2124941"/>
          <a:ext cx="3429000" cy="2057400"/>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oogle Shape;73;p15">
            <a:extLst>
              <a:ext uri="{FF2B5EF4-FFF2-40B4-BE49-F238E27FC236}">
                <a16:creationId xmlns:a16="http://schemas.microsoft.com/office/drawing/2014/main" id="{8D7108FE-1D51-1E17-DF63-F98E46CD5FA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DFE122DE-5F6D-9F46-F776-F3849FCF927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A419A7BF-F9FB-E3B3-3701-C77181AD82A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4FC63F11-AFA1-27DC-0DF5-F61AFC12C6F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0A622D80-6DCA-AA0C-F71B-6397D8C53E5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659C4AD8-70E6-E85D-B123-1921D997D90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FEE34604-C435-5DC6-9512-F75F82A1704A}"/>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7655E5EC-7805-B3AE-ACFD-B899DA99B37E}"/>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180739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000250" y="94024"/>
            <a:ext cx="7886700" cy="994172"/>
          </a:xfrm>
        </p:spPr>
        <p:txBody>
          <a:bodyPr>
            <a:normAutofit fontScale="90000"/>
          </a:bodyPr>
          <a:lstStyle/>
          <a:p>
            <a:r>
              <a:rPr lang="en-BR" sz="2700" b="1" dirty="0">
                <a:solidFill>
                  <a:srgbClr val="7030A0"/>
                </a:solidFill>
              </a:rPr>
              <a:t>Sumário Internacional do Paciente</a:t>
            </a:r>
            <a:br>
              <a:rPr lang="en-BR" sz="2700" dirty="0">
                <a:solidFill>
                  <a:srgbClr val="7030A0"/>
                </a:solidFill>
              </a:rPr>
            </a:br>
            <a:r>
              <a:rPr lang="en-BR" sz="2700" dirty="0">
                <a:solidFill>
                  <a:srgbClr val="7030A0"/>
                </a:solidFill>
              </a:rPr>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628650" y="1369219"/>
            <a:ext cx="5314950" cy="3263504"/>
          </a:xfrm>
        </p:spPr>
        <p:txBody>
          <a:bodyPr/>
          <a:lstStyle/>
          <a:p>
            <a:r>
              <a:rPr lang="en-US" dirty="0">
                <a:solidFill>
                  <a:srgbClr val="7030A0"/>
                </a:solidFill>
                <a:latin typeface="Varela Round" pitchFamily="2" charset="-79"/>
                <a:cs typeface="Varela Round" pitchFamily="2" charset="-79"/>
              </a:rPr>
              <a:t>I</a:t>
            </a:r>
            <a:r>
              <a:rPr lang="en-BR" dirty="0">
                <a:solidFill>
                  <a:srgbClr val="7030A0"/>
                </a:solidFill>
                <a:latin typeface="Varela Round" pitchFamily="2" charset="-79"/>
                <a:cs typeface="Varela Round" pitchFamily="2" charset="-79"/>
              </a:rPr>
              <a:t>PS – iniciativa colaborativa entre Organizações Desenvolvedoras de Padrão em Informática em Saúde</a:t>
            </a:r>
          </a:p>
          <a:p>
            <a:r>
              <a:rPr lang="en-US"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cordo HL7 – CEN 251 -  April 2017</a:t>
            </a:r>
          </a:p>
          <a:p>
            <a:r>
              <a:rPr lang="en-BR" dirty="0">
                <a:solidFill>
                  <a:srgbClr val="7030A0"/>
                </a:solidFill>
                <a:latin typeface="Varela Round" pitchFamily="2" charset="-79"/>
                <a:cs typeface="Varela Round" pitchFamily="2" charset="-79"/>
              </a:rPr>
              <a:t>4 especificações em dois anos</a:t>
            </a:r>
          </a:p>
          <a:p>
            <a:pPr lvl="1"/>
            <a:r>
              <a:rPr lang="en-BR" dirty="0">
                <a:solidFill>
                  <a:srgbClr val="7030A0"/>
                </a:solidFill>
                <a:latin typeface="Varela Round" pitchFamily="2" charset="-79"/>
                <a:cs typeface="Varela Round" pitchFamily="2" charset="-79"/>
              </a:rPr>
              <a:t>HL7 FHIR US IG – publicado</a:t>
            </a:r>
          </a:p>
          <a:p>
            <a:pPr lvl="1"/>
            <a:r>
              <a:rPr lang="en-BR" dirty="0">
                <a:solidFill>
                  <a:srgbClr val="7030A0"/>
                </a:solidFill>
                <a:latin typeface="Varela Round" pitchFamily="2" charset="-79"/>
                <a:cs typeface="Varela Round" pitchFamily="2" charset="-79"/>
              </a:rPr>
              <a:t>IPS SNOMED FREE </a:t>
            </a:r>
            <a:r>
              <a:rPr lang="en-BR" dirty="0">
                <a:solidFill>
                  <a:srgbClr val="7030A0"/>
                </a:solidFill>
              </a:rPr>
              <a:t>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6322681" y="1239442"/>
            <a:ext cx="1285127" cy="272423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138087" y="177069"/>
            <a:ext cx="1483852" cy="769003"/>
          </a:xfrm>
          <a:prstGeom prst="rect">
            <a:avLst/>
          </a:prstGeom>
        </p:spPr>
      </p:pic>
      <p:sp>
        <p:nvSpPr>
          <p:cNvPr id="6" name="TextBox 5">
            <a:extLst>
              <a:ext uri="{FF2B5EF4-FFF2-40B4-BE49-F238E27FC236}">
                <a16:creationId xmlns:a16="http://schemas.microsoft.com/office/drawing/2014/main" id="{F7BE3D83-9C21-53F5-802F-90402C7DE003}"/>
              </a:ext>
            </a:extLst>
          </p:cNvPr>
          <p:cNvSpPr txBox="1"/>
          <p:nvPr/>
        </p:nvSpPr>
        <p:spPr>
          <a:xfrm>
            <a:off x="1143000" y="758952"/>
            <a:ext cx="184731" cy="307777"/>
          </a:xfrm>
          <a:prstGeom prst="rect">
            <a:avLst/>
          </a:prstGeom>
          <a:noFill/>
        </p:spPr>
        <p:txBody>
          <a:bodyPr wrap="none" rtlCol="0">
            <a:spAutoFit/>
          </a:bodyPr>
          <a:lstStyle/>
          <a:p>
            <a:endParaRPr lang="en-BR" dirty="0">
              <a:solidFill>
                <a:srgbClr val="7030A0"/>
              </a:solidFill>
            </a:endParaRPr>
          </a:p>
        </p:txBody>
      </p:sp>
      <p:grpSp>
        <p:nvGrpSpPr>
          <p:cNvPr id="12" name="Google Shape;73;p15">
            <a:extLst>
              <a:ext uri="{FF2B5EF4-FFF2-40B4-BE49-F238E27FC236}">
                <a16:creationId xmlns:a16="http://schemas.microsoft.com/office/drawing/2014/main" id="{F2848B1E-9018-B5F9-C8B9-680DF794CA5E}"/>
              </a:ext>
            </a:extLst>
          </p:cNvPr>
          <p:cNvGrpSpPr/>
          <p:nvPr/>
        </p:nvGrpSpPr>
        <p:grpSpPr>
          <a:xfrm>
            <a:off x="0" y="4585144"/>
            <a:ext cx="8449056" cy="596954"/>
            <a:chOff x="0" y="4474098"/>
            <a:chExt cx="9144000" cy="708000"/>
          </a:xfrm>
        </p:grpSpPr>
        <p:sp>
          <p:nvSpPr>
            <p:cNvPr id="13" name="Google Shape;74;p15">
              <a:extLst>
                <a:ext uri="{FF2B5EF4-FFF2-40B4-BE49-F238E27FC236}">
                  <a16:creationId xmlns:a16="http://schemas.microsoft.com/office/drawing/2014/main" id="{E2FEB2F0-60F5-AD7C-10DA-0A2CE4120D6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75;p15">
              <a:extLst>
                <a:ext uri="{FF2B5EF4-FFF2-40B4-BE49-F238E27FC236}">
                  <a16:creationId xmlns:a16="http://schemas.microsoft.com/office/drawing/2014/main" id="{1A1145B2-68AF-1826-66E2-509A1AED87B1}"/>
                </a:ext>
              </a:extLst>
            </p:cNvPr>
            <p:cNvGrpSpPr/>
            <p:nvPr/>
          </p:nvGrpSpPr>
          <p:grpSpPr>
            <a:xfrm>
              <a:off x="5592275" y="4645600"/>
              <a:ext cx="1343375" cy="533264"/>
              <a:chOff x="7676800" y="4493200"/>
              <a:chExt cx="1343375" cy="533264"/>
            </a:xfrm>
          </p:grpSpPr>
          <p:sp>
            <p:nvSpPr>
              <p:cNvPr id="17" name="Google Shape;76;p15">
                <a:extLst>
                  <a:ext uri="{FF2B5EF4-FFF2-40B4-BE49-F238E27FC236}">
                    <a16:creationId xmlns:a16="http://schemas.microsoft.com/office/drawing/2014/main" id="{358E0E8A-DA75-97A4-D8ED-C704E521E81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p15">
                <a:extLst>
                  <a:ext uri="{FF2B5EF4-FFF2-40B4-BE49-F238E27FC236}">
                    <a16:creationId xmlns:a16="http://schemas.microsoft.com/office/drawing/2014/main" id="{9CE8F1DE-AF18-6335-AB41-478BF6A40B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9" name="Google Shape;78;p15">
                <a:extLst>
                  <a:ext uri="{FF2B5EF4-FFF2-40B4-BE49-F238E27FC236}">
                    <a16:creationId xmlns:a16="http://schemas.microsoft.com/office/drawing/2014/main" id="{0056AD70-42C8-D25C-EE48-EEBC92B820A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5" name="Google Shape;79;p15">
              <a:extLst>
                <a:ext uri="{FF2B5EF4-FFF2-40B4-BE49-F238E27FC236}">
                  <a16:creationId xmlns:a16="http://schemas.microsoft.com/office/drawing/2014/main" id="{E6F4917D-0DF8-B4C7-462B-F22A78BB7223}"/>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6" name="Google Shape;80;p15">
              <a:extLst>
                <a:ext uri="{FF2B5EF4-FFF2-40B4-BE49-F238E27FC236}">
                  <a16:creationId xmlns:a16="http://schemas.microsoft.com/office/drawing/2014/main" id="{F106B1CF-A139-DF03-6245-8B9EDB3C99E3}"/>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30057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454556" y="207688"/>
            <a:ext cx="7886700" cy="994172"/>
          </a:xfrm>
        </p:spPr>
        <p:txBody>
          <a:bodyPr>
            <a:noAutofit/>
          </a:bodyPr>
          <a:lstStyle/>
          <a:p>
            <a:pPr algn="ctr"/>
            <a:r>
              <a:rPr lang="en-BR" sz="2700" dirty="0">
                <a:solidFill>
                  <a:srgbClr val="7030A0"/>
                </a:solidFill>
                <a:latin typeface="Varela Round" pitchFamily="2" charset="-79"/>
                <a:cs typeface="Varela Round" pitchFamily="2" charset="-79"/>
              </a:rPr>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0583562" y="2974889"/>
            <a:ext cx="184731" cy="253916"/>
          </a:xfrm>
          <a:prstGeom prst="rect">
            <a:avLst/>
          </a:prstGeom>
          <a:solidFill>
            <a:srgbClr val="4173B1"/>
          </a:solidFill>
        </p:spPr>
        <p:txBody>
          <a:bodyPr wrap="none" rtlCol="0">
            <a:spAutoFit/>
          </a:bodyPr>
          <a:lstStyle/>
          <a:p>
            <a:endParaRPr lang="en-BR" sz="1050"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119956" y="1340576"/>
            <a:ext cx="5200650" cy="2868348"/>
            <a:chOff x="2628900" y="1948073"/>
            <a:chExt cx="6934200" cy="3824464"/>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5" y="3062209"/>
              <a:ext cx="2014532" cy="338555"/>
            </a:xfrm>
            <a:prstGeom prst="rect">
              <a:avLst/>
            </a:prstGeom>
            <a:solidFill>
              <a:srgbClr val="C3B541"/>
            </a:solidFill>
          </p:spPr>
          <p:txBody>
            <a:bodyPr wrap="square" rtlCol="0">
              <a:spAutoFit/>
            </a:bodyPr>
            <a:lstStyle/>
            <a:p>
              <a:r>
                <a:rPr lang="en-BR" sz="1050"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3" y="2137366"/>
              <a:ext cx="836127" cy="338555"/>
            </a:xfrm>
            <a:prstGeom prst="rect">
              <a:avLst/>
            </a:prstGeom>
            <a:solidFill>
              <a:srgbClr val="B23532"/>
            </a:solidFill>
          </p:spPr>
          <p:txBody>
            <a:bodyPr wrap="none" rtlCol="0">
              <a:spAutoFit/>
            </a:bodyPr>
            <a:lstStyle/>
            <a:p>
              <a:r>
                <a:rPr lang="en-BR" sz="1050"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1" cy="338555"/>
            </a:xfrm>
            <a:prstGeom prst="rect">
              <a:avLst/>
            </a:prstGeom>
            <a:solidFill>
              <a:srgbClr val="AE6F35"/>
            </a:solidFill>
          </p:spPr>
          <p:txBody>
            <a:bodyPr wrap="square" rtlCol="0">
              <a:spAutoFit/>
            </a:bodyPr>
            <a:lstStyle/>
            <a:p>
              <a:r>
                <a:rPr lang="en-BR" sz="1050"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2"/>
              <a:ext cx="1952291" cy="553997"/>
            </a:xfrm>
            <a:prstGeom prst="rect">
              <a:avLst/>
            </a:prstGeom>
            <a:solidFill>
              <a:srgbClr val="A89C39"/>
            </a:solidFill>
          </p:spPr>
          <p:txBody>
            <a:bodyPr wrap="square" rtlCol="0">
              <a:spAutoFit/>
            </a:bodyPr>
            <a:lstStyle/>
            <a:p>
              <a:r>
                <a:rPr lang="en-BR" sz="105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3" y="4047442"/>
              <a:ext cx="2261211" cy="553997"/>
            </a:xfrm>
            <a:prstGeom prst="rect">
              <a:avLst/>
            </a:prstGeom>
            <a:solidFill>
              <a:srgbClr val="82A43B"/>
            </a:solidFill>
          </p:spPr>
          <p:txBody>
            <a:bodyPr wrap="square" rtlCol="0">
              <a:spAutoFit/>
            </a:bodyPr>
            <a:lstStyle/>
            <a:p>
              <a:r>
                <a:rPr lang="en-BR" sz="105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4"/>
              <a:ext cx="2771339" cy="615553"/>
            </a:xfrm>
            <a:prstGeom prst="rect">
              <a:avLst/>
            </a:prstGeom>
            <a:solidFill>
              <a:srgbClr val="1D3C66"/>
            </a:solidFill>
          </p:spPr>
          <p:txBody>
            <a:bodyPr wrap="square" rtlCol="0">
              <a:spAutoFit/>
            </a:bodyPr>
            <a:lstStyle/>
            <a:p>
              <a:r>
                <a:rPr lang="en-BR" sz="1200" dirty="0">
                  <a:solidFill>
                    <a:schemeClr val="bg1"/>
                  </a:solidFill>
                </a:rPr>
                <a:t>.. </a:t>
              </a:r>
              <a:r>
                <a:rPr lang="en-US" sz="1200" dirty="0">
                  <a:solidFill>
                    <a:schemeClr val="bg1"/>
                  </a:solidFill>
                </a:rPr>
                <a:t>mas </a:t>
              </a:r>
              <a:r>
                <a:rPr lang="en-US" sz="1200" dirty="0" err="1">
                  <a:solidFill>
                    <a:schemeClr val="bg1"/>
                  </a:solidFill>
                </a:rPr>
                <a:t>clínicamente</a:t>
              </a:r>
              <a:r>
                <a:rPr lang="en-US" sz="1200" dirty="0">
                  <a:solidFill>
                    <a:schemeClr val="bg1"/>
                  </a:solidFill>
                </a:rPr>
                <a:t> </a:t>
              </a:r>
              <a:r>
                <a:rPr lang="en-US" sz="1200" dirty="0" err="1">
                  <a:solidFill>
                    <a:schemeClr val="bg1"/>
                  </a:solidFill>
                </a:rPr>
                <a:t>relevante</a:t>
              </a:r>
              <a:endParaRPr lang="en-BR" sz="12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3" y="2137366"/>
              <a:ext cx="1417483" cy="338555"/>
            </a:xfrm>
            <a:prstGeom prst="rect">
              <a:avLst/>
            </a:prstGeom>
            <a:solidFill>
              <a:srgbClr val="4173B1"/>
            </a:solidFill>
          </p:spPr>
          <p:txBody>
            <a:bodyPr wrap="none" rtlCol="0">
              <a:spAutoFit/>
            </a:bodyPr>
            <a:lstStyle/>
            <a:p>
              <a:r>
                <a:rPr lang="en-BR" sz="1050"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3" y="2770296"/>
              <a:ext cx="2716983" cy="369332"/>
            </a:xfrm>
            <a:prstGeom prst="rect">
              <a:avLst/>
            </a:prstGeom>
            <a:solidFill>
              <a:srgbClr val="4173B1"/>
            </a:solidFill>
          </p:spPr>
          <p:txBody>
            <a:bodyPr wrap="none" rtlCol="0">
              <a:spAutoFit/>
            </a:bodyPr>
            <a:lstStyle/>
            <a:p>
              <a:r>
                <a:rPr lang="en-BR" sz="12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3" y="3475584"/>
              <a:ext cx="2171963" cy="369332"/>
            </a:xfrm>
            <a:prstGeom prst="rect">
              <a:avLst/>
            </a:prstGeom>
            <a:solidFill>
              <a:srgbClr val="6D93C1"/>
            </a:solidFill>
          </p:spPr>
          <p:txBody>
            <a:bodyPr wrap="none" rtlCol="0">
              <a:spAutoFit/>
            </a:bodyPr>
            <a:lstStyle/>
            <a:p>
              <a:r>
                <a:rPr lang="en-BR" sz="12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3" y="4094908"/>
              <a:ext cx="1314889" cy="369332"/>
            </a:xfrm>
            <a:prstGeom prst="rect">
              <a:avLst/>
            </a:prstGeom>
            <a:solidFill>
              <a:srgbClr val="82A0C3"/>
            </a:solidFill>
          </p:spPr>
          <p:txBody>
            <a:bodyPr wrap="none" rtlCol="0">
              <a:spAutoFit/>
            </a:bodyPr>
            <a:lstStyle/>
            <a:p>
              <a:r>
                <a:rPr lang="en-BR" sz="12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7" y="3120532"/>
              <a:ext cx="1189605" cy="369332"/>
            </a:xfrm>
            <a:prstGeom prst="rect">
              <a:avLst/>
            </a:prstGeom>
            <a:solidFill>
              <a:srgbClr val="356BAB"/>
            </a:solidFill>
          </p:spPr>
          <p:txBody>
            <a:bodyPr wrap="square" rtlCol="0">
              <a:spAutoFit/>
            </a:bodyPr>
            <a:lstStyle/>
            <a:p>
              <a:r>
                <a:rPr lang="en-BR" sz="1200" dirty="0">
                  <a:solidFill>
                    <a:schemeClr val="bg1"/>
                  </a:solidFill>
                </a:rPr>
                <a:t>Princípios</a:t>
              </a:r>
            </a:p>
          </p:txBody>
        </p:sp>
      </p:grpSp>
      <p:grpSp>
        <p:nvGrpSpPr>
          <p:cNvPr id="3" name="Google Shape;73;p15">
            <a:extLst>
              <a:ext uri="{FF2B5EF4-FFF2-40B4-BE49-F238E27FC236}">
                <a16:creationId xmlns:a16="http://schemas.microsoft.com/office/drawing/2014/main" id="{AB1B36E8-C96F-0BE0-1AFF-8C7C09B4F7C8}"/>
              </a:ext>
            </a:extLst>
          </p:cNvPr>
          <p:cNvGrpSpPr/>
          <p:nvPr/>
        </p:nvGrpSpPr>
        <p:grpSpPr>
          <a:xfrm>
            <a:off x="0" y="4585144"/>
            <a:ext cx="8449056" cy="596954"/>
            <a:chOff x="0" y="4474098"/>
            <a:chExt cx="9144000" cy="708000"/>
          </a:xfrm>
        </p:grpSpPr>
        <p:sp>
          <p:nvSpPr>
            <p:cNvPr id="10" name="Google Shape;74;p15">
              <a:extLst>
                <a:ext uri="{FF2B5EF4-FFF2-40B4-BE49-F238E27FC236}">
                  <a16:creationId xmlns:a16="http://schemas.microsoft.com/office/drawing/2014/main" id="{957CAD92-754F-B31C-B1E4-C200C919FF33}"/>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75;p15">
              <a:extLst>
                <a:ext uri="{FF2B5EF4-FFF2-40B4-BE49-F238E27FC236}">
                  <a16:creationId xmlns:a16="http://schemas.microsoft.com/office/drawing/2014/main" id="{B6B2D340-C8EA-9451-124B-61C522C226DC}"/>
                </a:ext>
              </a:extLst>
            </p:cNvPr>
            <p:cNvGrpSpPr/>
            <p:nvPr/>
          </p:nvGrpSpPr>
          <p:grpSpPr>
            <a:xfrm>
              <a:off x="5592275" y="4645600"/>
              <a:ext cx="1343375" cy="533264"/>
              <a:chOff x="7676800" y="4493200"/>
              <a:chExt cx="1343375" cy="533264"/>
            </a:xfrm>
          </p:grpSpPr>
          <p:sp>
            <p:nvSpPr>
              <p:cNvPr id="22" name="Google Shape;76;p15">
                <a:extLst>
                  <a:ext uri="{FF2B5EF4-FFF2-40B4-BE49-F238E27FC236}">
                    <a16:creationId xmlns:a16="http://schemas.microsoft.com/office/drawing/2014/main" id="{379326E1-4140-01B4-5E65-105717885E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p15">
                <a:extLst>
                  <a:ext uri="{FF2B5EF4-FFF2-40B4-BE49-F238E27FC236}">
                    <a16:creationId xmlns:a16="http://schemas.microsoft.com/office/drawing/2014/main" id="{307B309A-427A-F01A-109E-7BF0F92C6B0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4" name="Google Shape;78;p15">
                <a:extLst>
                  <a:ext uri="{FF2B5EF4-FFF2-40B4-BE49-F238E27FC236}">
                    <a16:creationId xmlns:a16="http://schemas.microsoft.com/office/drawing/2014/main" id="{06A19592-0B94-BAAB-8736-70478D2F88C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9" name="Google Shape;79;p15">
              <a:extLst>
                <a:ext uri="{FF2B5EF4-FFF2-40B4-BE49-F238E27FC236}">
                  <a16:creationId xmlns:a16="http://schemas.microsoft.com/office/drawing/2014/main" id="{B8D4B283-1F96-D05B-3079-5CC3038FE67A}"/>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20" name="Google Shape;80;p15">
              <a:extLst>
                <a:ext uri="{FF2B5EF4-FFF2-40B4-BE49-F238E27FC236}">
                  <a16:creationId xmlns:a16="http://schemas.microsoft.com/office/drawing/2014/main" id="{DDC25FA0-B623-2A08-A158-1E035496CDB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997868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385762" y="214312"/>
            <a:ext cx="7659593" cy="4313423"/>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2684648" y="4731157"/>
            <a:ext cx="1584088" cy="253916"/>
          </a:xfrm>
          <a:prstGeom prst="rect">
            <a:avLst/>
          </a:prstGeom>
        </p:spPr>
        <p:txBody>
          <a:bodyPr wrap="none">
            <a:spAutoFit/>
          </a:bodyPr>
          <a:lstStyle/>
          <a:p>
            <a:r>
              <a:rPr lang="en-BR" sz="1050" dirty="0">
                <a:hlinkClick r:id="rId3"/>
              </a:rPr>
              <a:t>http://hl7.org/fhir/uv/ips/</a:t>
            </a:r>
            <a:endParaRPr lang="en-BR" sz="1050" dirty="0"/>
          </a:p>
        </p:txBody>
      </p:sp>
      <p:sp>
        <p:nvSpPr>
          <p:cNvPr id="8" name="5-Point Star 7">
            <a:extLst>
              <a:ext uri="{FF2B5EF4-FFF2-40B4-BE49-F238E27FC236}">
                <a16:creationId xmlns:a16="http://schemas.microsoft.com/office/drawing/2014/main" id="{FDC2A10D-2C93-7A58-5C48-438BEF5722C4}"/>
              </a:ext>
            </a:extLst>
          </p:cNvPr>
          <p:cNvSpPr/>
          <p:nvPr/>
        </p:nvSpPr>
        <p:spPr>
          <a:xfrm>
            <a:off x="3547538" y="1002696"/>
            <a:ext cx="267891" cy="273068"/>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0" name="TextBox 9">
            <a:extLst>
              <a:ext uri="{FF2B5EF4-FFF2-40B4-BE49-F238E27FC236}">
                <a16:creationId xmlns:a16="http://schemas.microsoft.com/office/drawing/2014/main" id="{F625582B-DFF2-1431-4EBD-AF3B67BDD636}"/>
              </a:ext>
            </a:extLst>
          </p:cNvPr>
          <p:cNvSpPr txBox="1"/>
          <p:nvPr/>
        </p:nvSpPr>
        <p:spPr>
          <a:xfrm>
            <a:off x="1910443" y="391886"/>
            <a:ext cx="4637315" cy="646331"/>
          </a:xfrm>
          <a:prstGeom prst="rect">
            <a:avLst/>
          </a:prstGeom>
          <a:solidFill>
            <a:srgbClr val="F0F8ED"/>
          </a:solidFill>
        </p:spPr>
        <p:txBody>
          <a:bodyPr wrap="square" rtlCol="0">
            <a:spAutoFit/>
          </a:bodyPr>
          <a:lstStyle/>
          <a:p>
            <a:pPr algn="ctr"/>
            <a:r>
              <a:rPr lang="en-BR" sz="18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628650" y="1369219"/>
            <a:ext cx="794905" cy="253916"/>
          </a:xfrm>
          <a:prstGeom prst="rect">
            <a:avLst/>
          </a:prstGeom>
          <a:solidFill>
            <a:srgbClr val="56C4F3"/>
          </a:solidFill>
        </p:spPr>
        <p:txBody>
          <a:bodyPr wrap="square" rtlCol="0">
            <a:spAutoFit/>
          </a:bodyPr>
          <a:lstStyle/>
          <a:p>
            <a:r>
              <a:rPr lang="en-BR" sz="1050"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628650" y="2077161"/>
            <a:ext cx="794905" cy="253916"/>
          </a:xfrm>
          <a:prstGeom prst="rect">
            <a:avLst/>
          </a:prstGeom>
          <a:solidFill>
            <a:srgbClr val="56C4F3"/>
          </a:solidFill>
        </p:spPr>
        <p:txBody>
          <a:bodyPr wrap="square" rtlCol="0">
            <a:spAutoFit/>
          </a:bodyPr>
          <a:lstStyle/>
          <a:p>
            <a:r>
              <a:rPr lang="en-BR" sz="1050"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620045" y="2757541"/>
            <a:ext cx="1073674" cy="253916"/>
          </a:xfrm>
          <a:prstGeom prst="rect">
            <a:avLst/>
          </a:prstGeom>
          <a:solidFill>
            <a:srgbClr val="56C4F3"/>
          </a:solidFill>
        </p:spPr>
        <p:txBody>
          <a:bodyPr wrap="square" rtlCol="0">
            <a:spAutoFit/>
          </a:bodyPr>
          <a:lstStyle/>
          <a:p>
            <a:r>
              <a:rPr lang="en-BR" sz="1050"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620044" y="3437921"/>
            <a:ext cx="1073674" cy="253916"/>
          </a:xfrm>
          <a:prstGeom prst="rect">
            <a:avLst/>
          </a:prstGeom>
          <a:solidFill>
            <a:srgbClr val="56C4F3"/>
          </a:solidFill>
        </p:spPr>
        <p:txBody>
          <a:bodyPr wrap="square" rtlCol="0">
            <a:spAutoFit/>
          </a:bodyPr>
          <a:lstStyle/>
          <a:p>
            <a:r>
              <a:rPr lang="en-BR" sz="1050"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100262" y="1171157"/>
            <a:ext cx="1214438" cy="415498"/>
          </a:xfrm>
          <a:prstGeom prst="rect">
            <a:avLst/>
          </a:prstGeom>
          <a:solidFill>
            <a:srgbClr val="E63432"/>
          </a:solidFill>
        </p:spPr>
        <p:txBody>
          <a:bodyPr wrap="square" rtlCol="0">
            <a:spAutoFit/>
          </a:bodyPr>
          <a:lstStyle/>
          <a:p>
            <a:r>
              <a:rPr lang="en-BR" sz="1050"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100263" y="9996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6" name="TextBox 15">
            <a:extLst>
              <a:ext uri="{FF2B5EF4-FFF2-40B4-BE49-F238E27FC236}">
                <a16:creationId xmlns:a16="http://schemas.microsoft.com/office/drawing/2014/main" id="{9DB35AD1-C08E-643E-5AA4-B1D62945CDB6}"/>
              </a:ext>
            </a:extLst>
          </p:cNvPr>
          <p:cNvSpPr txBox="1"/>
          <p:nvPr/>
        </p:nvSpPr>
        <p:spPr>
          <a:xfrm>
            <a:off x="2171706" y="1942560"/>
            <a:ext cx="1142995" cy="415498"/>
          </a:xfrm>
          <a:prstGeom prst="rect">
            <a:avLst/>
          </a:prstGeom>
          <a:solidFill>
            <a:srgbClr val="E63432"/>
          </a:solidFill>
        </p:spPr>
        <p:txBody>
          <a:bodyPr wrap="square" rtlCol="0">
            <a:spAutoFit/>
          </a:bodyPr>
          <a:lstStyle/>
          <a:p>
            <a:r>
              <a:rPr lang="en-BR" sz="1050"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037760" y="1811166"/>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092638" y="2664128"/>
            <a:ext cx="1142995" cy="415498"/>
          </a:xfrm>
          <a:prstGeom prst="rect">
            <a:avLst/>
          </a:prstGeom>
          <a:solidFill>
            <a:srgbClr val="E63432"/>
          </a:solidFill>
        </p:spPr>
        <p:txBody>
          <a:bodyPr wrap="square" rtlCol="0">
            <a:spAutoFit/>
          </a:bodyPr>
          <a:lstStyle/>
          <a:p>
            <a:r>
              <a:rPr lang="en-BR" sz="1050"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3535325" y="1357994"/>
            <a:ext cx="1142995" cy="253916"/>
          </a:xfrm>
          <a:prstGeom prst="rect">
            <a:avLst/>
          </a:prstGeom>
          <a:solidFill>
            <a:srgbClr val="F8A02A"/>
          </a:solidFill>
        </p:spPr>
        <p:txBody>
          <a:bodyPr wrap="square" rtlCol="0">
            <a:spAutoFit/>
          </a:bodyPr>
          <a:lstStyle/>
          <a:p>
            <a:r>
              <a:rPr lang="en-BR" sz="1050"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3502227" y="1938661"/>
            <a:ext cx="1267201" cy="415498"/>
          </a:xfrm>
          <a:prstGeom prst="rect">
            <a:avLst/>
          </a:prstGeom>
          <a:solidFill>
            <a:srgbClr val="F8A02A"/>
          </a:solidFill>
        </p:spPr>
        <p:txBody>
          <a:bodyPr wrap="square" rtlCol="0">
            <a:spAutoFit/>
          </a:bodyPr>
          <a:lstStyle/>
          <a:p>
            <a:r>
              <a:rPr lang="en-BR" sz="1050"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3510835" y="2653666"/>
            <a:ext cx="1267201" cy="415498"/>
          </a:xfrm>
          <a:prstGeom prst="rect">
            <a:avLst/>
          </a:prstGeom>
          <a:solidFill>
            <a:srgbClr val="F8A02A"/>
          </a:solidFill>
        </p:spPr>
        <p:txBody>
          <a:bodyPr wrap="square" rtlCol="0">
            <a:spAutoFit/>
          </a:bodyPr>
          <a:lstStyle/>
          <a:p>
            <a:r>
              <a:rPr lang="en-BR" sz="1050"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3510835" y="3372620"/>
            <a:ext cx="1267201" cy="415498"/>
          </a:xfrm>
          <a:prstGeom prst="rect">
            <a:avLst/>
          </a:prstGeom>
          <a:solidFill>
            <a:srgbClr val="F8A02A"/>
          </a:solidFill>
        </p:spPr>
        <p:txBody>
          <a:bodyPr wrap="square" rtlCol="0">
            <a:spAutoFit/>
          </a:bodyPr>
          <a:lstStyle/>
          <a:p>
            <a:r>
              <a:rPr lang="en-BR" sz="1050"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3478520" y="3164853"/>
            <a:ext cx="267891" cy="273068"/>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2" name="TextBox 21">
            <a:extLst>
              <a:ext uri="{FF2B5EF4-FFF2-40B4-BE49-F238E27FC236}">
                <a16:creationId xmlns:a16="http://schemas.microsoft.com/office/drawing/2014/main" id="{CDF97D6C-12E1-89A5-BFFF-2086A87962D1}"/>
              </a:ext>
            </a:extLst>
          </p:cNvPr>
          <p:cNvSpPr txBox="1"/>
          <p:nvPr/>
        </p:nvSpPr>
        <p:spPr>
          <a:xfrm>
            <a:off x="737755" y="3972343"/>
            <a:ext cx="955963" cy="253916"/>
          </a:xfrm>
          <a:prstGeom prst="rect">
            <a:avLst/>
          </a:prstGeom>
          <a:solidFill>
            <a:srgbClr val="C8E0B5"/>
          </a:solidFill>
        </p:spPr>
        <p:txBody>
          <a:bodyPr wrap="square" rtlCol="0">
            <a:spAutoFit/>
          </a:bodyPr>
          <a:lstStyle/>
          <a:p>
            <a:r>
              <a:rPr lang="en-BR" sz="1050"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234208" y="3972343"/>
            <a:ext cx="955963" cy="253916"/>
          </a:xfrm>
          <a:prstGeom prst="rect">
            <a:avLst/>
          </a:prstGeom>
          <a:solidFill>
            <a:srgbClr val="C8E0B5"/>
          </a:solidFill>
        </p:spPr>
        <p:txBody>
          <a:bodyPr wrap="square" rtlCol="0">
            <a:spAutoFit/>
          </a:bodyPr>
          <a:lstStyle/>
          <a:p>
            <a:r>
              <a:rPr lang="en-BR" sz="1050"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3535324" y="3990042"/>
            <a:ext cx="1234103" cy="253916"/>
          </a:xfrm>
          <a:prstGeom prst="rect">
            <a:avLst/>
          </a:prstGeom>
          <a:solidFill>
            <a:srgbClr val="C8E0B5"/>
          </a:solidFill>
        </p:spPr>
        <p:txBody>
          <a:bodyPr wrap="square" rtlCol="0">
            <a:spAutoFit/>
          </a:bodyPr>
          <a:lstStyle/>
          <a:p>
            <a:r>
              <a:rPr lang="en-BR" sz="1050"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5790340" y="3990042"/>
            <a:ext cx="1234103" cy="253916"/>
          </a:xfrm>
          <a:prstGeom prst="rect">
            <a:avLst/>
          </a:prstGeom>
          <a:solidFill>
            <a:srgbClr val="C8E0B5"/>
          </a:solidFill>
        </p:spPr>
        <p:txBody>
          <a:bodyPr wrap="square" rtlCol="0">
            <a:spAutoFit/>
          </a:bodyPr>
          <a:lstStyle/>
          <a:p>
            <a:r>
              <a:rPr lang="en-BR" sz="1050"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4994814" y="1275966"/>
            <a:ext cx="1142995" cy="253916"/>
          </a:xfrm>
          <a:prstGeom prst="rect">
            <a:avLst/>
          </a:prstGeom>
          <a:solidFill>
            <a:srgbClr val="91CF4F"/>
          </a:solidFill>
        </p:spPr>
        <p:txBody>
          <a:bodyPr wrap="square" rtlCol="0">
            <a:spAutoFit/>
          </a:bodyPr>
          <a:lstStyle/>
          <a:p>
            <a:r>
              <a:rPr lang="en-BR" sz="1050"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5012315" y="1947700"/>
            <a:ext cx="1142995" cy="415498"/>
          </a:xfrm>
          <a:prstGeom prst="rect">
            <a:avLst/>
          </a:prstGeom>
          <a:solidFill>
            <a:srgbClr val="91CF4F"/>
          </a:solidFill>
        </p:spPr>
        <p:txBody>
          <a:bodyPr wrap="square" rtlCol="0">
            <a:spAutoFit/>
          </a:bodyPr>
          <a:lstStyle/>
          <a:p>
            <a:r>
              <a:rPr lang="en-BR" sz="1050"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5020923" y="2652087"/>
            <a:ext cx="1267201" cy="646331"/>
          </a:xfrm>
          <a:prstGeom prst="rect">
            <a:avLst/>
          </a:prstGeom>
          <a:solidFill>
            <a:srgbClr val="91CF4F"/>
          </a:solidFill>
        </p:spPr>
        <p:txBody>
          <a:bodyPr wrap="square" rtlCol="0">
            <a:spAutoFit/>
          </a:bodyPr>
          <a:lstStyle/>
          <a:p>
            <a:r>
              <a:rPr lang="en-BR" sz="12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5012315" y="3395703"/>
            <a:ext cx="1267201" cy="276999"/>
          </a:xfrm>
          <a:prstGeom prst="rect">
            <a:avLst/>
          </a:prstGeom>
          <a:solidFill>
            <a:srgbClr val="91CF4F"/>
          </a:solidFill>
        </p:spPr>
        <p:txBody>
          <a:bodyPr wrap="square" rtlCol="0">
            <a:spAutoFit/>
          </a:bodyPr>
          <a:lstStyle/>
          <a:p>
            <a:r>
              <a:rPr lang="en-BR" sz="12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6520085" y="1213171"/>
            <a:ext cx="1142995" cy="415498"/>
          </a:xfrm>
          <a:prstGeom prst="rect">
            <a:avLst/>
          </a:prstGeom>
          <a:solidFill>
            <a:srgbClr val="91CF4F"/>
          </a:solidFill>
        </p:spPr>
        <p:txBody>
          <a:bodyPr wrap="square" rtlCol="0">
            <a:spAutoFit/>
          </a:bodyPr>
          <a:lstStyle/>
          <a:p>
            <a:r>
              <a:rPr lang="en-BR" sz="1050"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6507327" y="1914507"/>
            <a:ext cx="1142995" cy="415498"/>
          </a:xfrm>
          <a:prstGeom prst="rect">
            <a:avLst/>
          </a:prstGeom>
          <a:solidFill>
            <a:srgbClr val="91CF4F"/>
          </a:solidFill>
        </p:spPr>
        <p:txBody>
          <a:bodyPr wrap="square" rtlCol="0">
            <a:spAutoFit/>
          </a:bodyPr>
          <a:lstStyle/>
          <a:p>
            <a:r>
              <a:rPr lang="en-BR" sz="1050"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6530323" y="2605921"/>
            <a:ext cx="1142995" cy="646331"/>
          </a:xfrm>
          <a:prstGeom prst="rect">
            <a:avLst/>
          </a:prstGeom>
          <a:solidFill>
            <a:srgbClr val="91CF4F"/>
          </a:solidFill>
        </p:spPr>
        <p:txBody>
          <a:bodyPr wrap="square" rtlCol="0">
            <a:spAutoFit/>
          </a:bodyPr>
          <a:lstStyle/>
          <a:p>
            <a:r>
              <a:rPr lang="en-BR" sz="1200" dirty="0">
                <a:solidFill>
                  <a:schemeClr val="bg1"/>
                </a:solidFill>
              </a:rPr>
              <a:t>D</a:t>
            </a:r>
            <a:r>
              <a:rPr lang="en-US" sz="1200" dirty="0" err="1">
                <a:solidFill>
                  <a:schemeClr val="bg1"/>
                </a:solidFill>
              </a:rPr>
              <a:t>i</a:t>
            </a:r>
            <a:r>
              <a:rPr lang="en-BR" sz="12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152060" y="1925466"/>
            <a:ext cx="267891" cy="273068"/>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4" name="5-Point Star 33">
            <a:extLst>
              <a:ext uri="{FF2B5EF4-FFF2-40B4-BE49-F238E27FC236}">
                <a16:creationId xmlns:a16="http://schemas.microsoft.com/office/drawing/2014/main" id="{30A97D88-303A-FBF9-C96A-7E91B58FDC88}"/>
              </a:ext>
            </a:extLst>
          </p:cNvPr>
          <p:cNvSpPr/>
          <p:nvPr/>
        </p:nvSpPr>
        <p:spPr>
          <a:xfrm>
            <a:off x="1984934" y="2496784"/>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Tree>
    <p:extLst>
      <p:ext uri="{BB962C8B-B14F-4D97-AF65-F5344CB8AC3E}">
        <p14:creationId xmlns:p14="http://schemas.microsoft.com/office/powerpoint/2010/main" val="2859471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628650" y="185735"/>
            <a:ext cx="7886700" cy="994172"/>
          </a:xfrm>
        </p:spPr>
        <p:txBody>
          <a:bodyPr/>
          <a:lstStyle/>
          <a:p>
            <a:r>
              <a:rPr lang="en-BR" dirty="0">
                <a:solidFill>
                  <a:srgbClr val="7030A0"/>
                </a:solidFill>
              </a:rPr>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a:xfrm>
            <a:off x="174540" y="1179907"/>
            <a:ext cx="8520600" cy="3416400"/>
          </a:xfrm>
        </p:spPr>
        <p:txBody>
          <a:bodyPr/>
          <a:lstStyle/>
          <a:p>
            <a:r>
              <a:rPr lang="en-BR" dirty="0">
                <a:solidFill>
                  <a:srgbClr val="7030A0"/>
                </a:solidFill>
              </a:rPr>
              <a:t>O IPS NÃO É um registro de atendimento,</a:t>
            </a:r>
          </a:p>
          <a:p>
            <a:r>
              <a:rPr lang="en-US" dirty="0">
                <a:solidFill>
                  <a:srgbClr val="7030A0"/>
                </a:solidFill>
              </a:rPr>
              <a:t>O</a:t>
            </a:r>
            <a:r>
              <a:rPr lang="en-BR" dirty="0">
                <a:solidFill>
                  <a:srgbClr val="7030A0"/>
                </a:solidFill>
              </a:rPr>
              <a:t> IPS é um sumário de vários atendimentos (ambulatoriais, internação, emergência)  com DADOS CLÍNICOS relevantes para a continuidade do cuidado</a:t>
            </a:r>
          </a:p>
          <a:p>
            <a:r>
              <a:rPr lang="en-BR" dirty="0">
                <a:solidFill>
                  <a:srgbClr val="7030A0"/>
                </a:solidFill>
              </a:rPr>
              <a:t>Para que se evolua no modelo do IPS é necessário que existam terminologias CLÍNICAS para representar:</a:t>
            </a:r>
          </a:p>
          <a:p>
            <a:pPr lvl="1"/>
            <a:r>
              <a:rPr lang="en-BR" dirty="0">
                <a:solidFill>
                  <a:srgbClr val="7030A0"/>
                </a:solidFill>
              </a:rPr>
              <a:t>Procedimentos</a:t>
            </a:r>
          </a:p>
          <a:p>
            <a:pPr lvl="1"/>
            <a:r>
              <a:rPr lang="en-BR" dirty="0">
                <a:solidFill>
                  <a:srgbClr val="7030A0"/>
                </a:solidFill>
              </a:rPr>
              <a:t>Exames (exemplo COVID que já utiliza LOINC)</a:t>
            </a:r>
          </a:p>
          <a:p>
            <a:pPr lvl="1"/>
            <a:r>
              <a:rPr lang="en-BR" dirty="0">
                <a:solidFill>
                  <a:srgbClr val="7030A0"/>
                </a:solidFill>
              </a:rPr>
              <a:t>Medicamentos -&gt; OBM </a:t>
            </a:r>
          </a:p>
        </p:txBody>
      </p:sp>
      <p:grpSp>
        <p:nvGrpSpPr>
          <p:cNvPr id="4" name="Google Shape;73;p15">
            <a:extLst>
              <a:ext uri="{FF2B5EF4-FFF2-40B4-BE49-F238E27FC236}">
                <a16:creationId xmlns:a16="http://schemas.microsoft.com/office/drawing/2014/main" id="{5664D228-5F94-F00C-B1D0-B72BE9E4DFFE}"/>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55B6A4F-913A-3D8C-ADD0-69A23182683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39F7EB31-56F8-8BF9-50C0-40D5EE15379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7174E466-EE2D-8330-7803-ED2A47A8A7F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556A8412-0039-1CCC-F5AA-27B2187C918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5542D843-59A2-5A84-1C06-7BE27F8F78F1}"/>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9B8F9FB5-4A42-361C-23A5-502F3CE5039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BA100538-147B-6B13-0EE2-15FD1FDC3CA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42510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4669649" y="2189223"/>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3" name="Rectangle 22">
            <a:extLst>
              <a:ext uri="{FF2B5EF4-FFF2-40B4-BE49-F238E27FC236}">
                <a16:creationId xmlns:a16="http://schemas.microsoft.com/office/drawing/2014/main" id="{C0C8EB3C-5FAD-32C1-5E69-14B3FE8D8328}"/>
              </a:ext>
            </a:extLst>
          </p:cNvPr>
          <p:cNvSpPr/>
          <p:nvPr/>
        </p:nvSpPr>
        <p:spPr>
          <a:xfrm>
            <a:off x="264313" y="3564417"/>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4" name="Rectangle 3">
            <a:extLst>
              <a:ext uri="{FF2B5EF4-FFF2-40B4-BE49-F238E27FC236}">
                <a16:creationId xmlns:a16="http://schemas.microsoft.com/office/drawing/2014/main" id="{80C215E8-CA27-F03C-3074-0C03E30DE25D}"/>
              </a:ext>
            </a:extLst>
          </p:cNvPr>
          <p:cNvSpPr/>
          <p:nvPr/>
        </p:nvSpPr>
        <p:spPr>
          <a:xfrm>
            <a:off x="251521" y="2150076"/>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380345" y="815133"/>
            <a:ext cx="2430000" cy="1215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380345" y="3651985"/>
            <a:ext cx="2430000" cy="1215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4779149" y="2233559"/>
            <a:ext cx="2430000" cy="1215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4779149" y="3651985"/>
            <a:ext cx="2430000" cy="1215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4779149" y="815132"/>
            <a:ext cx="2430000" cy="1215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380345" y="2233559"/>
            <a:ext cx="2430000" cy="1215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2913586" y="825523"/>
            <a:ext cx="1756064" cy="1015663"/>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2 </a:t>
            </a:r>
            <a:r>
              <a:rPr lang="en-US" sz="1500" kern="1200" dirty="0" err="1">
                <a:solidFill>
                  <a:srgbClr val="7030A0"/>
                </a:solidFill>
                <a:latin typeface="Graphik" panose="020B0503030202060203" pitchFamily="34" charset="0"/>
                <a:ea typeface="+mn-ea"/>
                <a:cs typeface="+mn-cs"/>
              </a:rPr>
              <a:t>Informatização</a:t>
            </a:r>
            <a:r>
              <a:rPr lang="en-US" sz="1500" kern="1200" dirty="0">
                <a:solidFill>
                  <a:srgbClr val="7030A0"/>
                </a:solidFill>
                <a:latin typeface="Graphik" panose="020B0503030202060203" pitchFamily="34" charset="0"/>
                <a:ea typeface="+mn-ea"/>
                <a:cs typeface="+mn-cs"/>
              </a:rPr>
              <a:t> de todos os </a:t>
            </a:r>
            <a:r>
              <a:rPr lang="en-US" sz="1500" kern="1200" dirty="0" err="1">
                <a:solidFill>
                  <a:srgbClr val="7030A0"/>
                </a:solidFill>
                <a:latin typeface="Graphik" panose="020B0503030202060203" pitchFamily="34" charset="0"/>
                <a:ea typeface="+mn-ea"/>
                <a:cs typeface="+mn-cs"/>
              </a:rPr>
              <a:t>níveis</a:t>
            </a:r>
            <a:r>
              <a:rPr lang="en-US" sz="1500" kern="1200" dirty="0">
                <a:solidFill>
                  <a:srgbClr val="7030A0"/>
                </a:solidFill>
                <a:latin typeface="Graphik" panose="020B0503030202060203" pitchFamily="34" charset="0"/>
                <a:ea typeface="+mn-ea"/>
                <a:cs typeface="+mn-cs"/>
              </a:rPr>
              <a:t> de </a:t>
            </a:r>
            <a:r>
              <a:rPr lang="en-US" sz="1500" kern="1200" dirty="0" err="1">
                <a:solidFill>
                  <a:srgbClr val="7030A0"/>
                </a:solidFill>
                <a:latin typeface="Graphik" panose="020B0503030202060203" pitchFamily="34" charset="0"/>
                <a:ea typeface="+mn-ea"/>
                <a:cs typeface="+mn-cs"/>
              </a:rPr>
              <a:t>atenção</a:t>
            </a:r>
            <a:endParaRPr lang="pt-BR" sz="1500" kern="1200" dirty="0">
              <a:solidFill>
                <a:srgbClr val="7030A0"/>
              </a:solidFill>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2913586"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3</a:t>
            </a:r>
            <a:endParaRPr lang="pt-BR" sz="1500" kern="1200" dirty="0">
              <a:solidFill>
                <a:srgbClr val="7030A0"/>
              </a:solidFill>
              <a:latin typeface="Graphik" panose="020B0503030202060203" pitchFamily="34" charset="0"/>
              <a:ea typeface="+mn-ea"/>
              <a:cs typeface="+mn-cs"/>
            </a:endParaRPr>
          </a:p>
          <a:p>
            <a:pPr defTabSz="685800">
              <a:buClrTx/>
              <a:defRPr/>
            </a:pPr>
            <a:r>
              <a:rPr lang="pt-BR" sz="1500" kern="1200" dirty="0">
                <a:solidFill>
                  <a:srgbClr val="7030A0"/>
                </a:solidFill>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2913586"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4</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O usuário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7318649" y="815132"/>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5 </a:t>
            </a:r>
            <a:r>
              <a:rPr lang="pt-BR" sz="1500" kern="1200" dirty="0">
                <a:solidFill>
                  <a:srgbClr val="7030A0"/>
                </a:solidFill>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7318649"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6 </a:t>
            </a:r>
            <a:r>
              <a:rPr lang="pt-BR" sz="1500" kern="1200" dirty="0">
                <a:solidFill>
                  <a:srgbClr val="7030A0"/>
                </a:solidFill>
                <a:latin typeface="Graphik" panose="020B0503030202060203" pitchFamily="34" charset="0"/>
                <a:ea typeface="+mn-ea"/>
                <a:cs typeface="+mn-cs"/>
              </a:rPr>
              <a:t>Ambiente de </a:t>
            </a:r>
            <a:r>
              <a:rPr lang="pt-BR" sz="1500" kern="1200" dirty="0" err="1">
                <a:solidFill>
                  <a:srgbClr val="7030A0"/>
                </a:solidFill>
                <a:latin typeface="Graphik" panose="020B0503030202060203" pitchFamily="34" charset="0"/>
                <a:ea typeface="+mn-ea"/>
                <a:cs typeface="+mn-cs"/>
              </a:rPr>
              <a:t>Inter-conectividade</a:t>
            </a:r>
            <a:endParaRPr lang="pt-BR" sz="1500" kern="1200" dirty="0">
              <a:solidFill>
                <a:srgbClr val="7030A0"/>
              </a:solidFill>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7300344"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7 </a:t>
            </a:r>
            <a:r>
              <a:rPr lang="pt-BR" sz="1500" kern="1200" dirty="0">
                <a:solidFill>
                  <a:srgbClr val="7030A0"/>
                </a:solidFill>
                <a:latin typeface="Graphik" panose="020B0503030202060203" pitchFamily="34" charset="0"/>
                <a:ea typeface="+mn-ea"/>
                <a:cs typeface="+mn-cs"/>
              </a:rPr>
              <a:t>Ecossistema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251521" y="141110"/>
            <a:ext cx="8640000" cy="443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08" rIns="0" bIns="0" rtlCol="0" anchor="t" anchorCtr="0">
            <a:noAutofit/>
          </a:bodyPr>
          <a:lstStyle/>
          <a:p>
            <a:pPr defTabSz="685800">
              <a:lnSpc>
                <a:spcPct val="90000"/>
              </a:lnSpc>
              <a:buClrTx/>
              <a:defRPr/>
            </a:pPr>
            <a:r>
              <a:rPr lang="pt-BR" sz="2400" b="1" kern="1200" spc="-113" dirty="0">
                <a:solidFill>
                  <a:srgbClr val="7030A0"/>
                </a:solidFill>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4078357" y="2058901"/>
            <a:ext cx="468728" cy="468728"/>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4022775" y="3540211"/>
            <a:ext cx="473852" cy="47385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8417669" y="2097898"/>
            <a:ext cx="473852" cy="473852"/>
          </a:xfrm>
          <a:prstGeom prst="rect">
            <a:avLst/>
          </a:prstGeom>
        </p:spPr>
      </p:pic>
    </p:spTree>
    <p:extLst>
      <p:ext uri="{BB962C8B-B14F-4D97-AF65-F5344CB8AC3E}">
        <p14:creationId xmlns:p14="http://schemas.microsoft.com/office/powerpoint/2010/main" val="39849510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821090" y="129275"/>
            <a:ext cx="7886700" cy="994172"/>
          </a:xfrm>
        </p:spPr>
        <p:txBody>
          <a:bodyPr/>
          <a:lstStyle/>
          <a:p>
            <a:r>
              <a:rPr lang="en-BR" dirty="0">
                <a:solidFill>
                  <a:srgbClr val="7030A0"/>
                </a:solidFill>
                <a:latin typeface="Varela Round" pitchFamily="2" charset="-79"/>
                <a:cs typeface="Varela Round" pitchFamily="2" charset="-79"/>
              </a:rPr>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628650" y="940087"/>
            <a:ext cx="7886700" cy="3577052"/>
          </a:xfrm>
        </p:spPr>
        <p:txBody>
          <a:bodyPr>
            <a:noAutofit/>
          </a:bodyPr>
          <a:lstStyle/>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 geral</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Varela Round" pitchFamily="2" charset="-79"/>
                <a:ea typeface="Calibri" panose="020F0502020204030204" pitchFamily="34" charset="0"/>
                <a:cs typeface="Varela Round" pitchFamily="2" charset="-79"/>
              </a:rPr>
              <a:t>Promover ambiente de interconectividade de informação em saúde, por meio do desenvolvimento de </a:t>
            </a:r>
            <a:r>
              <a:rPr lang="pt-BR" sz="1425" i="1" dirty="0">
                <a:solidFill>
                  <a:srgbClr val="7030A0"/>
                </a:solidFill>
                <a:latin typeface="Varela Round" pitchFamily="2" charset="-79"/>
                <a:ea typeface="Calibri" panose="020F0502020204030204" pitchFamily="34" charset="0"/>
                <a:cs typeface="Varela Round" pitchFamily="2" charset="-79"/>
              </a:rPr>
              <a:t>serviço web</a:t>
            </a:r>
            <a:r>
              <a:rPr lang="pt-BR" sz="1425" dirty="0">
                <a:solidFill>
                  <a:srgbClr val="7030A0"/>
                </a:solidFill>
                <a:latin typeface="Varela Round" pitchFamily="2" charset="-79"/>
                <a:ea typeface="Calibri" panose="020F0502020204030204" pitchFamily="34" charset="0"/>
                <a:cs typeface="Varela Round" pitchFamily="2" charset="-79"/>
              </a:rPr>
              <a:t> capaz de gerar os componentes de Imunização e Exames do Sumário internacional do paciente (IPS) em consonância e a fim de apoiar a implantação da Estratégia de Saúde Digital para o Brasil.</a:t>
            </a:r>
            <a:endParaRPr lang="en-BR" sz="1425" dirty="0">
              <a:solidFill>
                <a:srgbClr val="7030A0"/>
              </a:solidFill>
              <a:latin typeface="Varela Round" pitchFamily="2" charset="-79"/>
              <a:ea typeface="Calibri" panose="020F0502020204030204" pitchFamily="34" charset="0"/>
              <a:cs typeface="Varela Round" pitchFamily="2" charset="-79"/>
            </a:endParaRPr>
          </a:p>
          <a:p>
            <a:pPr marL="0" indent="0">
              <a:lnSpc>
                <a:spcPct val="100000"/>
              </a:lnSpc>
              <a:buNone/>
            </a:pPr>
            <a:endParaRPr lang="pt-BR" sz="1425" b="1" i="1" dirty="0">
              <a:solidFill>
                <a:srgbClr val="7030A0"/>
              </a:solidFill>
              <a:latin typeface="Varela Round" pitchFamily="2" charset="-79"/>
              <a:ea typeface="Arial" panose="020B0604020202020204" pitchFamily="34" charset="0"/>
              <a:cs typeface="Varela Round" pitchFamily="2" charset="-79"/>
            </a:endParaRPr>
          </a:p>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Objetivos específicos</a:t>
            </a: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SzPct val="100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Criar o repositório semântico</a:t>
            </a:r>
            <a:r>
              <a:rPr lang="pt-BR" sz="1425" dirty="0">
                <a:solidFill>
                  <a:srgbClr val="7030A0"/>
                </a:solidFill>
                <a:latin typeface="Varela Round" pitchFamily="2" charset="-79"/>
                <a:ea typeface="Arial" panose="020B0604020202020204" pitchFamily="34" charset="0"/>
                <a:cs typeface="Varela Round" pitchFamily="2" charset="-79"/>
              </a:rPr>
              <a:t>, ou seja, carregar </a:t>
            </a:r>
            <a:r>
              <a:rPr lang="pt-BR" sz="1425" b="1" dirty="0">
                <a:solidFill>
                  <a:srgbClr val="7030A0"/>
                </a:solidFill>
                <a:latin typeface="Varela Round" pitchFamily="2" charset="-79"/>
                <a:ea typeface="Arial" panose="020B0604020202020204" pitchFamily="34" charset="0"/>
                <a:cs typeface="Varela Round" pitchFamily="2" charset="-79"/>
              </a:rPr>
              <a:t>no serviço de terminologia </a:t>
            </a:r>
            <a:r>
              <a:rPr lang="pt-BR" sz="1425" dirty="0">
                <a:solidFill>
                  <a:srgbClr val="7030A0"/>
                </a:solidFill>
                <a:latin typeface="Varela Round" pitchFamily="2" charset="-79"/>
                <a:ea typeface="Arial" panose="020B0604020202020204" pitchFamily="34" charset="0"/>
                <a:cs typeface="Varela Round" pitchFamily="2" charset="-79"/>
              </a:rPr>
              <a:t>todas as terminologias dos componentes de Imunização, Exames, Alergias/Reações Adversas, Medicamentos utilizados na RNDS, bem como as terminologias utilizadas no Sumário Internacional do Paciente (IPS – </a:t>
            </a:r>
            <a:r>
              <a:rPr lang="pt-BR" sz="1425" i="1" dirty="0" err="1">
                <a:solidFill>
                  <a:srgbClr val="7030A0"/>
                </a:solidFill>
                <a:latin typeface="Varela Round" pitchFamily="2" charset="-79"/>
                <a:ea typeface="Arial" panose="020B0604020202020204" pitchFamily="34" charset="0"/>
                <a:cs typeface="Varela Round" pitchFamily="2" charset="-79"/>
              </a:rPr>
              <a:t>International</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Patient</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Summary</a:t>
            </a:r>
            <a:r>
              <a:rPr lang="pt-BR" sz="1425" dirty="0">
                <a:solidFill>
                  <a:srgbClr val="7030A0"/>
                </a:solidFill>
                <a:latin typeface="Varela Round" pitchFamily="2" charset="-79"/>
                <a:ea typeface="Arial" panose="020B0604020202020204" pitchFamily="34" charset="0"/>
                <a:cs typeface="Varela Round" pitchFamily="2" charset="-79"/>
              </a:rPr>
              <a:t>);</a:t>
            </a:r>
            <a:br>
              <a:rPr lang="pt-BR" sz="1425" dirty="0">
                <a:solidFill>
                  <a:srgbClr val="7030A0"/>
                </a:solidFill>
                <a:latin typeface="Varela Round" pitchFamily="2" charset="-79"/>
                <a:ea typeface="Arial" panose="020B0604020202020204" pitchFamily="34" charset="0"/>
                <a:cs typeface="Varela Round" pitchFamily="2" charset="-79"/>
              </a:rPr>
            </a:b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Clr>
                <a:srgbClr val="7030A0"/>
              </a:buClr>
              <a:buSzPct val="99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Estabelecer os mapeamentos das terminologias RNDS de Imunização, Exames, Alergias/Reações Adversas para os padrões terminológicos IPS</a:t>
            </a:r>
            <a:r>
              <a:rPr lang="pt-BR" sz="1425" dirty="0">
                <a:solidFill>
                  <a:srgbClr val="7030A0"/>
                </a:solidFill>
                <a:latin typeface="Varela Round" pitchFamily="2" charset="-79"/>
                <a:ea typeface="Arial" panose="020B0604020202020204" pitchFamily="34" charset="0"/>
                <a:cs typeface="Varela Round" pitchFamily="2" charset="-79"/>
              </a:rPr>
              <a:t> – definição dos mapas de conceito (</a:t>
            </a:r>
            <a:r>
              <a:rPr lang="pt-BR" sz="1425" i="1" dirty="0" err="1">
                <a:solidFill>
                  <a:srgbClr val="7030A0"/>
                </a:solidFill>
                <a:latin typeface="Varela Round" pitchFamily="2" charset="-79"/>
                <a:ea typeface="Arial" panose="020B0604020202020204" pitchFamily="34" charset="0"/>
                <a:cs typeface="Varela Round" pitchFamily="2" charset="-79"/>
              </a:rPr>
              <a:t>Concept</a:t>
            </a:r>
            <a:r>
              <a:rPr lang="pt-BR" sz="1425" i="1" dirty="0">
                <a:solidFill>
                  <a:srgbClr val="7030A0"/>
                </a:solidFill>
                <a:latin typeface="Varela Round" pitchFamily="2" charset="-79"/>
                <a:ea typeface="Arial" panose="020B0604020202020204" pitchFamily="34" charset="0"/>
                <a:cs typeface="Varela Round" pitchFamily="2" charset="-79"/>
              </a:rPr>
              <a:t> Maps</a:t>
            </a:r>
            <a:r>
              <a:rPr lang="pt-BR" sz="1425" dirty="0">
                <a:solidFill>
                  <a:srgbClr val="7030A0"/>
                </a:solidFill>
                <a:latin typeface="Varela Round" pitchFamily="2" charset="-79"/>
                <a:ea typeface="Arial" panose="020B0604020202020204" pitchFamily="34" charset="0"/>
                <a:cs typeface="Varela Round" pitchFamily="2" charset="-79"/>
              </a:rPr>
              <a:t>) para cada um destes mapeamentos;</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Calibri" panose="020F0502020204030204" pitchFamily="34" charset="0"/>
                <a:ea typeface="Calibri" panose="020F0502020204030204" pitchFamily="34" charset="0"/>
                <a:cs typeface="Arial" panose="020B0604020202020204" pitchFamily="34" charset="0"/>
              </a:rPr>
              <a:t> </a:t>
            </a:r>
            <a:endParaRPr lang="en-BR" sz="1425" dirty="0">
              <a:solidFill>
                <a:srgbClr val="7030A0"/>
              </a:solidFill>
              <a:latin typeface="Calibri" panose="020F0502020204030204" pitchFamily="34" charset="0"/>
              <a:ea typeface="Calibri" panose="020F0502020204030204" pitchFamily="34" charset="0"/>
              <a:cs typeface="Arial" panose="020B0604020202020204" pitchFamily="34" charset="0"/>
            </a:endParaRPr>
          </a:p>
          <a:p>
            <a:endParaRPr lang="en-BR" dirty="0">
              <a:solidFill>
                <a:srgbClr val="7030A0"/>
              </a:solidFill>
            </a:endParaRPr>
          </a:p>
        </p:txBody>
      </p:sp>
      <p:grpSp>
        <p:nvGrpSpPr>
          <p:cNvPr id="4" name="Google Shape;73;p15">
            <a:extLst>
              <a:ext uri="{FF2B5EF4-FFF2-40B4-BE49-F238E27FC236}">
                <a16:creationId xmlns:a16="http://schemas.microsoft.com/office/drawing/2014/main" id="{31A4DE00-72B3-D2CB-A396-E818C996AFE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C3E2D60-316E-60C9-9E09-D80F5916479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AD35FF98-02B4-F34D-5B93-75E52FF29C3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A26E25CB-50D9-F553-B06D-CA0933AB12C6}"/>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92BA9FB-A648-0082-6CC2-B9865BE6B06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918FA6FE-0980-B303-BEDA-AE421D1527A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14DB2E73-FBA2-098B-4F49-F97ED01C70F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9098F80-BFA1-9948-4112-3B40BA3F034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1995281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890085" y="129275"/>
            <a:ext cx="7886700" cy="994172"/>
          </a:xfrm>
        </p:spPr>
        <p:txBody>
          <a:bodyPr/>
          <a:lstStyle/>
          <a:p>
            <a:r>
              <a:rPr lang="en-BR" dirty="0">
                <a:solidFill>
                  <a:srgbClr val="7030A0"/>
                </a:solidFill>
                <a:latin typeface="Varela Round" pitchFamily="2" charset="-79"/>
                <a:cs typeface="Varela Round" pitchFamily="2" charset="-79"/>
              </a:rPr>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488373" y="940087"/>
            <a:ext cx="7886700" cy="3577052"/>
          </a:xfrm>
        </p:spPr>
        <p:txBody>
          <a:bodyPr>
            <a:normAutofit fontScale="92500" lnSpcReduction="10000"/>
          </a:bodyPr>
          <a:lstStyle/>
          <a:p>
            <a:pPr indent="-4572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Atualizar a Base de Dados da Ontologia Brasileira de Medicamentos</a:t>
            </a:r>
            <a:r>
              <a:rPr lang="pt-BR" sz="1400" dirty="0">
                <a:solidFill>
                  <a:srgbClr val="7030A0"/>
                </a:solidFill>
                <a:latin typeface="Varela Round" pitchFamily="2" charset="-79"/>
                <a:ea typeface="Arial" panose="020B0604020202020204" pitchFamily="34" charset="0"/>
                <a:cs typeface="Varela Round" pitchFamily="2" charset="-79"/>
              </a:rPr>
              <a:t>, com a inclusão de todos os produtos medicinais disponíveis na base da Câmara de Regulação do Mercado de Medicamentos (CMED) de maio de 2023 referentes ao elenco Hórus de maio de 2023 (componentes VTM, VMP, AMP e </a:t>
            </a:r>
            <a:r>
              <a:rPr lang="pt-BR" sz="1400" dirty="0" err="1">
                <a:solidFill>
                  <a:srgbClr val="7030A0"/>
                </a:solidFill>
                <a:latin typeface="Varela Round" pitchFamily="2" charset="-79"/>
                <a:ea typeface="Arial" panose="020B0604020202020204" pitchFamily="34" charset="0"/>
                <a:cs typeface="Varela Round" pitchFamily="2" charset="-79"/>
              </a:rPr>
              <a:t>AMPPs</a:t>
            </a:r>
            <a:r>
              <a:rPr lang="pt-BR" sz="1400" dirty="0">
                <a:solidFill>
                  <a:srgbClr val="7030A0"/>
                </a:solidFill>
                <a:latin typeface="Varela Round" pitchFamily="2" charset="-79"/>
                <a:ea typeface="Arial" panose="020B0604020202020204" pitchFamily="34" charset="0"/>
                <a:cs typeface="Varela Round" pitchFamily="2" charset="-79"/>
              </a:rPr>
              <a:t>);</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Definir os perfis IPS HL7/FHIR para os componentes de Imunização, Exames, Alergias/Reações Adversas e Medicamentos</a:t>
            </a:r>
            <a:r>
              <a:rPr lang="pt-BR" sz="1400" dirty="0">
                <a:solidFill>
                  <a:srgbClr val="7030A0"/>
                </a:solidFill>
                <a:latin typeface="Varela Round" pitchFamily="2" charset="-79"/>
                <a:ea typeface="Arial" panose="020B0604020202020204" pitchFamily="34" charset="0"/>
                <a:cs typeface="Varela Round" pitchFamily="2" charset="-79"/>
              </a:rPr>
              <a:t> para a composição do Guia de Implementação (GI) IPS Brasil. Na falta de modelo lógico na RNDS para o componente, este será proposto pelo projeto;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Realizar provas de conceito (POC)</a:t>
            </a:r>
            <a:r>
              <a:rPr lang="pt-BR" sz="1400" dirty="0">
                <a:solidFill>
                  <a:srgbClr val="7030A0"/>
                </a:solidFill>
                <a:latin typeface="Varela Round" pitchFamily="2" charset="-79"/>
                <a:ea typeface="Arial" panose="020B0604020202020204" pitchFamily="34" charset="0"/>
                <a:cs typeface="Varela Round" pitchFamily="2" charset="-79"/>
              </a:rPr>
              <a:t>: Realização de testes de conformidade para os casos de teste especificados – Exames COVID-19 e </a:t>
            </a:r>
            <a:r>
              <a:rPr lang="pt-BR" sz="1400" dirty="0" err="1">
                <a:solidFill>
                  <a:srgbClr val="7030A0"/>
                </a:solidFill>
                <a:latin typeface="Varela Round" pitchFamily="2" charset="-79"/>
                <a:ea typeface="Arial" panose="020B0604020202020204" pitchFamily="34" charset="0"/>
                <a:cs typeface="Varela Round" pitchFamily="2" charset="-79"/>
              </a:rPr>
              <a:t>Monkeypox</a:t>
            </a:r>
            <a:r>
              <a:rPr lang="pt-BR" sz="1400" dirty="0">
                <a:solidFill>
                  <a:srgbClr val="7030A0"/>
                </a:solidFill>
                <a:latin typeface="Varela Round" pitchFamily="2" charset="-79"/>
                <a:ea typeface="Arial" panose="020B0604020202020204" pitchFamily="34" charset="0"/>
                <a:cs typeface="Varela Round" pitchFamily="2" charset="-79"/>
              </a:rPr>
              <a:t> e Registro de Imunização;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Publicação do guia de implementação como draft em domínio do Ministério da Saúde</a:t>
            </a:r>
            <a:r>
              <a:rPr lang="pt-BR" sz="1400" dirty="0">
                <a:solidFill>
                  <a:srgbClr val="7030A0"/>
                </a:solidFill>
                <a:latin typeface="Varela Round" pitchFamily="2" charset="-79"/>
                <a:ea typeface="Arial" panose="020B0604020202020204" pitchFamily="34" charset="0"/>
                <a:cs typeface="Varela Round" pitchFamily="2" charset="-79"/>
              </a:rPr>
              <a:t>. Internalização dos modelos propostos em “</a:t>
            </a:r>
            <a:r>
              <a:rPr lang="pt-BR" sz="1400" i="1" dirty="0" err="1">
                <a:solidFill>
                  <a:srgbClr val="7030A0"/>
                </a:solidFill>
                <a:latin typeface="Varela Round" pitchFamily="2" charset="-79"/>
                <a:ea typeface="Arial" panose="020B0604020202020204" pitchFamily="34" charset="0"/>
                <a:cs typeface="Varela Round" pitchFamily="2" charset="-79"/>
              </a:rPr>
              <a:t>conectathon</a:t>
            </a:r>
            <a:r>
              <a:rPr lang="pt-BR" sz="1400" dirty="0">
                <a:solidFill>
                  <a:srgbClr val="7030A0"/>
                </a:solidFill>
                <a:latin typeface="Varela Round" pitchFamily="2" charset="-79"/>
                <a:ea typeface="Arial" panose="020B0604020202020204" pitchFamily="34" charset="0"/>
                <a:cs typeface="Varela Round" pitchFamily="2" charset="-79"/>
              </a:rPr>
              <a:t>” interna no Ministério da Saúde como prova de conceito desses modelos;</a:t>
            </a:r>
            <a:endParaRPr lang="en-BR" sz="1400" dirty="0">
              <a:solidFill>
                <a:srgbClr val="7030A0"/>
              </a:solidFill>
              <a:latin typeface="Varela Round" pitchFamily="2" charset="-79"/>
              <a:ea typeface="Arial" panose="020B0604020202020204" pitchFamily="34" charset="0"/>
              <a:cs typeface="Varela Round" pitchFamily="2" charset="-79"/>
            </a:endParaRPr>
          </a:p>
          <a:p>
            <a:endParaRPr lang="en-BR" dirty="0"/>
          </a:p>
        </p:txBody>
      </p:sp>
      <p:grpSp>
        <p:nvGrpSpPr>
          <p:cNvPr id="4" name="Google Shape;73;p15">
            <a:extLst>
              <a:ext uri="{FF2B5EF4-FFF2-40B4-BE49-F238E27FC236}">
                <a16:creationId xmlns:a16="http://schemas.microsoft.com/office/drawing/2014/main" id="{D77A3B12-4636-537F-C9E9-CFA2E37446F6}"/>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3A59F8-87AE-E411-5CED-B1F1588E131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1B6A2E1-9543-7262-34F2-46750E15C696}"/>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8E558AD4-105F-381A-30EA-D18A9BC8A3A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9AC2378-74BC-D29E-97FC-431ED390B52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A2D8E644-EB16-0C8E-680F-493A1DE692D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F71C0A-C67D-C8AB-ED3B-44E3383C8763}"/>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C088D0D-4B89-AA99-3180-552F16AD052C}"/>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61313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465305" y="158303"/>
            <a:ext cx="7886700" cy="994172"/>
          </a:xfrm>
        </p:spPr>
        <p:txBody>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adotados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RNDS </a:t>
            </a:r>
            <a:r>
              <a:rPr lang="en-US" dirty="0" err="1">
                <a:solidFill>
                  <a:srgbClr val="7030A0"/>
                </a:solidFill>
                <a:latin typeface="Varela Round" pitchFamily="2" charset="-79"/>
                <a:cs typeface="Varela Round" pitchFamily="2" charset="-79"/>
              </a:rPr>
              <a:t>brasileira</a:t>
            </a:r>
            <a:r>
              <a:rPr lang="en-US" dirty="0">
                <a:solidFill>
                  <a:srgbClr val="7030A0"/>
                </a:solidFill>
                <a:latin typeface="Varela Round" pitchFamily="2" charset="-79"/>
                <a:cs typeface="Varela Round" pitchFamily="2" charset="-79"/>
              </a:rPr>
              <a:t> para as </a:t>
            </a:r>
            <a:r>
              <a:rPr lang="en-US" dirty="0" err="1">
                <a:solidFill>
                  <a:srgbClr val="7030A0"/>
                </a:solidFill>
                <a:latin typeface="Varela Round" pitchFamily="2" charset="-79"/>
                <a:cs typeface="Varela Round" pitchFamily="2" charset="-79"/>
              </a:rPr>
              <a:t>seções</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Imunização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Exames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Alergias-Reações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Adversas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Medicamentos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Condições</a:t>
            </a:r>
            <a:r>
              <a:rPr lang="en-US" dirty="0">
                <a:solidFill>
                  <a:srgbClr val="7030A0"/>
                </a:solidFill>
                <a:latin typeface="Varela Round" pitchFamily="2" charset="-79"/>
                <a:cs typeface="Varela Round" pitchFamily="2" charset="-79"/>
              </a:rPr>
              <a:t> </a:t>
            </a:r>
          </a:p>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CodeSystems</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ValueSets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indicados</a:t>
            </a:r>
            <a:r>
              <a:rPr lang="en-US" b="1" dirty="0">
                <a:solidFill>
                  <a:srgbClr val="7030A0"/>
                </a:solidFill>
                <a:latin typeface="Varela Round" pitchFamily="2" charset="-79"/>
                <a:cs typeface="Varela Round" pitchFamily="2" charset="-79"/>
              </a:rPr>
              <a:t> no </a:t>
            </a:r>
            <a:r>
              <a:rPr lang="en-US" b="1" dirty="0" err="1">
                <a:solidFill>
                  <a:srgbClr val="7030A0"/>
                </a:solidFill>
                <a:latin typeface="Varela Round" pitchFamily="2" charset="-79"/>
                <a:cs typeface="Varela Round" pitchFamily="2" charset="-79"/>
              </a:rPr>
              <a:t>Guia</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Implementação</a:t>
            </a:r>
            <a:r>
              <a:rPr lang="en-US" b="1" dirty="0">
                <a:solidFill>
                  <a:srgbClr val="7030A0"/>
                </a:solidFill>
                <a:latin typeface="Varela Round" pitchFamily="2" charset="-79"/>
                <a:cs typeface="Varela Round" pitchFamily="2" charset="-79"/>
              </a:rPr>
              <a:t> do IPS (IG) </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https://</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build.fhir.org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/HL7/</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fhir-ips</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ipsStructure.html</a:t>
            </a:r>
            <a:endParaRPr lang="en-US" dirty="0">
              <a:solidFill>
                <a:srgbClr val="7030A0"/>
              </a:solidFill>
              <a:latin typeface="Varela Round" pitchFamily="2" charset="-79"/>
              <a:cs typeface="Varela Round" pitchFamily="2" charset="-79"/>
            </a:endParaRPr>
          </a:p>
          <a:p>
            <a:pPr marL="385763" indent="-385763">
              <a:buFont typeface="+mj-lt"/>
              <a:buAutoNum type="arabicPeriod"/>
            </a:pPr>
            <a:r>
              <a:rPr lang="en-US" b="1" dirty="0">
                <a:solidFill>
                  <a:srgbClr val="7030A0"/>
                </a:solidFill>
                <a:latin typeface="Varela Round" pitchFamily="2" charset="-79"/>
                <a:cs typeface="Varela Round" pitchFamily="2" charset="-79"/>
              </a:rPr>
              <a:t>Carga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esses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em</a:t>
            </a:r>
            <a:r>
              <a:rPr lang="en-US" b="1" dirty="0">
                <a:solidFill>
                  <a:srgbClr val="7030A0"/>
                </a:solidFill>
                <a:latin typeface="Varela Round" pitchFamily="2" charset="-79"/>
                <a:cs typeface="Varela Round" pitchFamily="2" charset="-79"/>
              </a:rPr>
              <a:t> um </a:t>
            </a:r>
            <a:r>
              <a:rPr lang="en-US" b="1" dirty="0" err="1">
                <a:solidFill>
                  <a:srgbClr val="7030A0"/>
                </a:solidFill>
                <a:latin typeface="Varela Round" pitchFamily="2" charset="-79"/>
                <a:cs typeface="Varela Round" pitchFamily="2" charset="-79"/>
              </a:rPr>
              <a:t>serviço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terminologia</a:t>
            </a:r>
            <a:r>
              <a:rPr lang="en-US" b="1"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compatível</a:t>
            </a:r>
            <a:r>
              <a:rPr lang="en-US" dirty="0">
                <a:solidFill>
                  <a:srgbClr val="7030A0"/>
                </a:solidFill>
                <a:latin typeface="Varela Round" pitchFamily="2" charset="-79"/>
                <a:cs typeface="Varela Round" pitchFamily="2" charset="-79"/>
              </a:rPr>
              <a:t> com o </a:t>
            </a:r>
            <a:r>
              <a:rPr lang="en-US" dirty="0" err="1">
                <a:solidFill>
                  <a:srgbClr val="7030A0"/>
                </a:solidFill>
                <a:latin typeface="Varela Round" pitchFamily="2" charset="-79"/>
                <a:cs typeface="Varela Round" pitchFamily="2" charset="-79"/>
              </a:rPr>
              <a:t>perfil</a:t>
            </a:r>
            <a:r>
              <a:rPr lang="en-US" dirty="0">
                <a:solidFill>
                  <a:srgbClr val="7030A0"/>
                </a:solidFill>
                <a:latin typeface="Varela Round" pitchFamily="2" charset="-79"/>
                <a:cs typeface="Varela Round" pitchFamily="2" charset="-79"/>
              </a:rPr>
              <a:t> SVCM IHE e com o </a:t>
            </a:r>
            <a:r>
              <a:rPr lang="en-US" dirty="0" err="1">
                <a:solidFill>
                  <a:srgbClr val="7030A0"/>
                </a:solidFill>
                <a:latin typeface="Varela Round" pitchFamily="2" charset="-79"/>
                <a:cs typeface="Varela Round" pitchFamily="2" charset="-79"/>
              </a:rPr>
              <a:t>padrão</a:t>
            </a:r>
            <a:r>
              <a:rPr lang="en-US" dirty="0">
                <a:solidFill>
                  <a:srgbClr val="7030A0"/>
                </a:solidFill>
                <a:latin typeface="Varela Round" pitchFamily="2" charset="-79"/>
                <a:cs typeface="Varela Round" pitchFamily="2" charset="-79"/>
              </a:rPr>
              <a:t> Common Terminology Service 2  sob as </a:t>
            </a:r>
            <a:r>
              <a:rPr lang="en-US" dirty="0" err="1">
                <a:solidFill>
                  <a:srgbClr val="7030A0"/>
                </a:solidFill>
                <a:latin typeface="Varela Round" pitchFamily="2" charset="-79"/>
                <a:cs typeface="Varela Round" pitchFamily="2" charset="-79"/>
              </a:rPr>
              <a:t>diferentes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que </a:t>
            </a:r>
            <a:r>
              <a:rPr lang="en-US" dirty="0" err="1">
                <a:solidFill>
                  <a:srgbClr val="7030A0"/>
                </a:solidFill>
                <a:latin typeface="Varela Round" pitchFamily="2" charset="-79"/>
                <a:cs typeface="Varela Round" pitchFamily="2" charset="-79"/>
              </a:rPr>
              <a:t>devem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manter</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cada</a:t>
            </a:r>
            <a:r>
              <a:rPr lang="en-US" dirty="0">
                <a:solidFill>
                  <a:srgbClr val="7030A0"/>
                </a:solidFill>
                <a:latin typeface="Varela Round" pitchFamily="2" charset="-79"/>
                <a:cs typeface="Varela Round" pitchFamily="2" charset="-79"/>
              </a:rPr>
              <a:t> um </a:t>
            </a:r>
            <a:r>
              <a:rPr lang="en-US" dirty="0" err="1">
                <a:solidFill>
                  <a:srgbClr val="7030A0"/>
                </a:solidFill>
                <a:latin typeface="Varela Round" pitchFamily="2" charset="-79"/>
                <a:cs typeface="Varela Round" pitchFamily="2" charset="-79"/>
              </a:rPr>
              <a:t>desses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D244AD08-A5E6-074A-C381-C4604FEE9AA0}"/>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9F69FEFF-8667-5DB3-BE21-8DF83FF1E8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F7536CF-83F2-9540-2F97-BB1310A79C2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4797B5E-FAE0-7623-9121-C54F2DA6840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E3D34DA3-6FFC-AF96-FAEE-59586D75D9B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F136D95B-E9A8-662B-CD44-BA60D4345BC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5C42C2F-F066-233B-A1B3-61EB1A23F673}"/>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25EC92F-6AFA-46CB-FDBC-C27954D8F476}"/>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153530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641703" y="482601"/>
            <a:ext cx="7860594" cy="4178299"/>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1696576" y="1463245"/>
            <a:ext cx="5406567" cy="264078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1828801" y="166255"/>
            <a:ext cx="6397905"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TERMINOLOGIAS CARREGADAS NO SERVIÇO DE TERMINOLOGIA OPEN CONCEPT LAB - OCL</a:t>
            </a:r>
          </a:p>
        </p:txBody>
      </p:sp>
      <p:grpSp>
        <p:nvGrpSpPr>
          <p:cNvPr id="3" name="Google Shape;73;p15">
            <a:extLst>
              <a:ext uri="{FF2B5EF4-FFF2-40B4-BE49-F238E27FC236}">
                <a16:creationId xmlns:a16="http://schemas.microsoft.com/office/drawing/2014/main" id="{924DB0F2-D917-5B61-1F9A-2A33163016DE}"/>
              </a:ext>
            </a:extLst>
          </p:cNvPr>
          <p:cNvGrpSpPr/>
          <p:nvPr/>
        </p:nvGrpSpPr>
        <p:grpSpPr>
          <a:xfrm>
            <a:off x="0" y="4585144"/>
            <a:ext cx="8449056" cy="596954"/>
            <a:chOff x="0" y="4474098"/>
            <a:chExt cx="9144000" cy="708000"/>
          </a:xfrm>
        </p:grpSpPr>
        <p:sp>
          <p:nvSpPr>
            <p:cNvPr id="4" name="Google Shape;74;p15">
              <a:extLst>
                <a:ext uri="{FF2B5EF4-FFF2-40B4-BE49-F238E27FC236}">
                  <a16:creationId xmlns:a16="http://schemas.microsoft.com/office/drawing/2014/main" id="{A9437E23-99F8-871A-5336-754F06D98B8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5;p15">
              <a:extLst>
                <a:ext uri="{FF2B5EF4-FFF2-40B4-BE49-F238E27FC236}">
                  <a16:creationId xmlns:a16="http://schemas.microsoft.com/office/drawing/2014/main" id="{6269931F-19B6-8107-A4C3-A8643737EE82}"/>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FF3FC189-8764-9367-862E-C4412625F88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B795ADFA-2B5B-41CA-F7BD-7151651A11E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9A70BDEB-B30E-0B0A-9364-D6660699E7A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3BCE58-DD36-5FEB-B8F5-ED938475D01F}"/>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EEB0D43E-C8A5-6637-4ABD-1293B0F52728}"/>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B929-D2C7-06F4-37AE-2BB11114BB22}"/>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Agenda</a:t>
            </a:r>
          </a:p>
        </p:txBody>
      </p:sp>
      <p:sp>
        <p:nvSpPr>
          <p:cNvPr id="3" name="Content Placeholder 2">
            <a:extLst>
              <a:ext uri="{FF2B5EF4-FFF2-40B4-BE49-F238E27FC236}">
                <a16:creationId xmlns:a16="http://schemas.microsoft.com/office/drawing/2014/main" id="{F403FB63-257E-FC3E-EBF5-F594743FC089}"/>
              </a:ext>
            </a:extLst>
          </p:cNvPr>
          <p:cNvSpPr>
            <a:spLocks noGrp="1"/>
          </p:cNvSpPr>
          <p:nvPr>
            <p:ph idx="1"/>
          </p:nvPr>
        </p:nvSpPr>
        <p:spPr/>
        <p:txBody>
          <a:bodyPr>
            <a:normAutofit fontScale="92500" lnSpcReduction="20000"/>
          </a:bodyPr>
          <a:lstStyle/>
          <a:p>
            <a:r>
              <a:rPr lang="en-BR" dirty="0">
                <a:solidFill>
                  <a:srgbClr val="7030A0"/>
                </a:solidFill>
                <a:latin typeface="Varela Round" pitchFamily="2" charset="-79"/>
                <a:cs typeface="Varela Round" pitchFamily="2" charset="-79"/>
              </a:rPr>
              <a:t>Objetivos </a:t>
            </a:r>
          </a:p>
          <a:p>
            <a:r>
              <a:rPr lang="en-BR" dirty="0">
                <a:solidFill>
                  <a:srgbClr val="7030A0"/>
                </a:solidFill>
                <a:latin typeface="Varela Round" pitchFamily="2" charset="-79"/>
                <a:cs typeface="Varela Round" pitchFamily="2" charset="-79"/>
              </a:rPr>
              <a:t>Gestão do Projeto</a:t>
            </a:r>
          </a:p>
          <a:p>
            <a:r>
              <a:rPr lang="en-BR" dirty="0">
                <a:solidFill>
                  <a:srgbClr val="7030A0"/>
                </a:solidFill>
                <a:latin typeface="Varela Round" pitchFamily="2" charset="-79"/>
                <a:cs typeface="Varela Round" pitchFamily="2" charset="-79"/>
              </a:rPr>
              <a:t>OBM</a:t>
            </a:r>
          </a:p>
          <a:p>
            <a:r>
              <a:rPr lang="en-BR" dirty="0">
                <a:solidFill>
                  <a:srgbClr val="7030A0"/>
                </a:solidFill>
                <a:latin typeface="Varela Round" pitchFamily="2" charset="-79"/>
                <a:cs typeface="Varela Round" pitchFamily="2" charset="-79"/>
              </a:rPr>
              <a:t>Fases da Construção do IPS</a:t>
            </a:r>
          </a:p>
          <a:p>
            <a:r>
              <a:rPr lang="en-BR" dirty="0">
                <a:solidFill>
                  <a:srgbClr val="7030A0"/>
                </a:solidFill>
                <a:latin typeface="Varela Round" pitchFamily="2" charset="-79"/>
                <a:cs typeface="Varela Round" pitchFamily="2" charset="-79"/>
              </a:rPr>
              <a:t>Guia de Implementação IPS-B</a:t>
            </a:r>
            <a:r>
              <a:rPr lang="en-US" dirty="0">
                <a:solidFill>
                  <a:srgbClr val="7030A0"/>
                </a:solidFill>
                <a:latin typeface="Varela Round" pitchFamily="2" charset="-79"/>
                <a:cs typeface="Varela Round" pitchFamily="2" charset="-79"/>
              </a:rPr>
              <a:t>r</a:t>
            </a:r>
            <a:r>
              <a:rPr lang="en-BR" dirty="0">
                <a:solidFill>
                  <a:srgbClr val="7030A0"/>
                </a:solidFill>
                <a:latin typeface="Varela Round" pitchFamily="2" charset="-79"/>
                <a:cs typeface="Varela Round" pitchFamily="2" charset="-79"/>
              </a:rPr>
              <a:t>asil</a:t>
            </a:r>
          </a:p>
          <a:p>
            <a:r>
              <a:rPr lang="en-BR" dirty="0">
                <a:solidFill>
                  <a:srgbClr val="7030A0"/>
                </a:solidFill>
                <a:latin typeface="Varela Round" pitchFamily="2" charset="-79"/>
                <a:cs typeface="Varela Round" pitchFamily="2" charset="-79"/>
              </a:rPr>
              <a:t>Arquitetura proposta / casos de uso</a:t>
            </a:r>
          </a:p>
          <a:p>
            <a:r>
              <a:rPr lang="en-BR" dirty="0">
                <a:solidFill>
                  <a:srgbClr val="7030A0"/>
                </a:solidFill>
                <a:latin typeface="Varela Round" pitchFamily="2" charset="-79"/>
                <a:cs typeface="Varela Round" pitchFamily="2" charset="-79"/>
              </a:rPr>
              <a:t>Prova de Conceito - RACSEL Conectatona</a:t>
            </a:r>
          </a:p>
          <a:p>
            <a:r>
              <a:rPr lang="en-BR" dirty="0">
                <a:solidFill>
                  <a:srgbClr val="7030A0"/>
                </a:solidFill>
                <a:latin typeface="Varela Round" pitchFamily="2" charset="-79"/>
                <a:cs typeface="Varela Round" pitchFamily="2" charset="-79"/>
              </a:rPr>
              <a:t>C</a:t>
            </a:r>
            <a:r>
              <a:rPr lang="en-US" dirty="0">
                <a:solidFill>
                  <a:srgbClr val="7030A0"/>
                </a:solidFill>
                <a:latin typeface="Varela Round" pitchFamily="2" charset="-79"/>
                <a:cs typeface="Varela Round" pitchFamily="2" charset="-79"/>
              </a:rPr>
              <a:t>o</a:t>
            </a:r>
            <a:r>
              <a:rPr lang="en-BR" dirty="0">
                <a:solidFill>
                  <a:srgbClr val="7030A0"/>
                </a:solidFill>
                <a:latin typeface="Varela Round" pitchFamily="2" charset="-79"/>
                <a:cs typeface="Varela Round" pitchFamily="2" charset="-79"/>
              </a:rPr>
              <a:t>ntribuições do IPS</a:t>
            </a:r>
          </a:p>
          <a:p>
            <a:r>
              <a:rPr lang="en-BR" dirty="0">
                <a:solidFill>
                  <a:srgbClr val="7030A0"/>
                </a:solidFill>
                <a:latin typeface="Varela Round" pitchFamily="2" charset="-79"/>
                <a:cs typeface="Varela Round" pitchFamily="2" charset="-79"/>
              </a:rPr>
              <a:t>Próximos passos IPS 2024</a:t>
            </a:r>
          </a:p>
          <a:p>
            <a:r>
              <a:rPr lang="en-BR" dirty="0">
                <a:solidFill>
                  <a:srgbClr val="7030A0"/>
                </a:solidFill>
                <a:latin typeface="Varela Round" pitchFamily="2" charset="-79"/>
                <a:cs typeface="Varela Round" pitchFamily="2" charset="-79"/>
              </a:rPr>
              <a:t>Publicações – P</a:t>
            </a:r>
            <a:r>
              <a:rPr lang="en-US"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rticipações em Eventos</a:t>
            </a:r>
          </a:p>
          <a:p>
            <a:r>
              <a:rPr lang="en-BR" dirty="0">
                <a:solidFill>
                  <a:srgbClr val="7030A0"/>
                </a:solidFill>
                <a:latin typeface="Varela Round" pitchFamily="2" charset="-79"/>
                <a:cs typeface="Varela Round" pitchFamily="2" charset="-79"/>
              </a:rPr>
              <a:t>Plataforma Mangará</a:t>
            </a:r>
          </a:p>
          <a:p>
            <a:r>
              <a:rPr lang="en-BR" dirty="0">
                <a:solidFill>
                  <a:srgbClr val="7030A0"/>
                </a:solidFill>
                <a:latin typeface="Varela Round" pitchFamily="2" charset="-79"/>
                <a:cs typeface="Varela Round" pitchFamily="2" charset="-79"/>
              </a:rPr>
              <a:t>WHO Smart Guidelines</a:t>
            </a:r>
            <a:endParaRPr lang="en-BR" dirty="0">
              <a:solidFill>
                <a:srgbClr val="7030A0"/>
              </a:solidFill>
              <a:latin typeface="Varela Round" pitchFamily="2" charset="-79"/>
              <a:ea typeface="Verdana" panose="020B0604030504040204" pitchFamily="34" charset="0"/>
              <a:cs typeface="Varela Round" pitchFamily="2" charset="-79"/>
            </a:endParaRPr>
          </a:p>
        </p:txBody>
      </p:sp>
      <p:grpSp>
        <p:nvGrpSpPr>
          <p:cNvPr id="4" name="Google Shape;73;p15">
            <a:extLst>
              <a:ext uri="{FF2B5EF4-FFF2-40B4-BE49-F238E27FC236}">
                <a16:creationId xmlns:a16="http://schemas.microsoft.com/office/drawing/2014/main" id="{5A5CAADF-3A9A-2514-63DB-75219E1464EB}"/>
              </a:ext>
            </a:extLst>
          </p:cNvPr>
          <p:cNvGrpSpPr/>
          <p:nvPr/>
        </p:nvGrpSpPr>
        <p:grpSpPr>
          <a:xfrm>
            <a:off x="0" y="4474098"/>
            <a:ext cx="9144000" cy="708000"/>
            <a:chOff x="0" y="4474098"/>
            <a:chExt cx="9144000" cy="708000"/>
          </a:xfrm>
        </p:grpSpPr>
        <p:sp>
          <p:nvSpPr>
            <p:cNvPr id="5" name="Google Shape;74;p15">
              <a:extLst>
                <a:ext uri="{FF2B5EF4-FFF2-40B4-BE49-F238E27FC236}">
                  <a16:creationId xmlns:a16="http://schemas.microsoft.com/office/drawing/2014/main" id="{6496F062-BA07-FBB9-6A52-CA9087135685}"/>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1537C54-E872-BAF8-A69F-AB023EE79745}"/>
                </a:ext>
              </a:extLst>
            </p:cNvPr>
            <p:cNvGrpSpPr/>
            <p:nvPr/>
          </p:nvGrpSpPr>
          <p:grpSpPr>
            <a:xfrm>
              <a:off x="5592275" y="4645600"/>
              <a:ext cx="1216631" cy="485275"/>
              <a:chOff x="7676800" y="4493200"/>
              <a:chExt cx="1216631" cy="485275"/>
            </a:xfrm>
          </p:grpSpPr>
          <p:sp>
            <p:nvSpPr>
              <p:cNvPr id="9" name="Google Shape;76;p15">
                <a:extLst>
                  <a:ext uri="{FF2B5EF4-FFF2-40B4-BE49-F238E27FC236}">
                    <a16:creationId xmlns:a16="http://schemas.microsoft.com/office/drawing/2014/main" id="{4C601F7C-0FB2-BCA3-D516-3CE4D796DDC3}"/>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B6EEC104-199C-D772-2C67-997E4EF5A18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B1ACD4A1-3A40-2A44-BD33-05DCD8D2C0B5}"/>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7" name="Google Shape;79;p15">
              <a:extLst>
                <a:ext uri="{FF2B5EF4-FFF2-40B4-BE49-F238E27FC236}">
                  <a16:creationId xmlns:a16="http://schemas.microsoft.com/office/drawing/2014/main" id="{37CADE8D-68CD-D916-E3D9-58338ACA495A}"/>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F28DA653-A1A8-3F8C-E964-9171480407D4}"/>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350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385763" indent="-385763">
              <a:buClr>
                <a:srgbClr val="7030A0"/>
              </a:buClr>
              <a:buFont typeface="+mj-lt"/>
              <a:buAutoNum type="arabicPeriod" startAt="4"/>
            </a:pPr>
            <a:r>
              <a:rPr lang="en-US" dirty="0" err="1">
                <a:solidFill>
                  <a:srgbClr val="7030A0"/>
                </a:solidFill>
              </a:rPr>
              <a:t>Construção</a:t>
            </a:r>
            <a:r>
              <a:rPr lang="en-US" dirty="0">
                <a:solidFill>
                  <a:srgbClr val="7030A0"/>
                </a:solidFill>
              </a:rPr>
              <a:t> dos </a:t>
            </a:r>
            <a:r>
              <a:rPr lang="en-US" b="1" dirty="0" err="1">
                <a:solidFill>
                  <a:srgbClr val="7030A0"/>
                </a:solidFill>
              </a:rPr>
              <a:t>ConceptMaps</a:t>
            </a:r>
            <a:r>
              <a:rPr lang="en-US" dirty="0">
                <a:solidFill>
                  <a:srgbClr val="7030A0"/>
                </a:solidFill>
              </a:rPr>
              <a:t> que </a:t>
            </a:r>
            <a:r>
              <a:rPr lang="en-US" dirty="0" err="1">
                <a:solidFill>
                  <a:srgbClr val="7030A0"/>
                </a:solidFill>
              </a:rPr>
              <a:t>expressam</a:t>
            </a:r>
            <a:r>
              <a:rPr lang="en-US" dirty="0">
                <a:solidFill>
                  <a:srgbClr val="7030A0"/>
                </a:solidFill>
              </a:rPr>
              <a:t> </a:t>
            </a:r>
            <a:r>
              <a:rPr lang="en-US" b="1" dirty="0">
                <a:solidFill>
                  <a:srgbClr val="7030A0"/>
                </a:solidFill>
              </a:rPr>
              <a:t>o </a:t>
            </a:r>
            <a:r>
              <a:rPr lang="en-US" b="1" dirty="0" err="1">
                <a:solidFill>
                  <a:srgbClr val="7030A0"/>
                </a:solidFill>
              </a:rPr>
              <a:t>mapeamento</a:t>
            </a:r>
            <a:r>
              <a:rPr lang="en-US" b="1" dirty="0">
                <a:solidFill>
                  <a:srgbClr val="7030A0"/>
                </a:solidFill>
              </a:rPr>
              <a:t> dos </a:t>
            </a:r>
            <a:r>
              <a:rPr lang="en-US" b="1" dirty="0" err="1">
                <a:solidFill>
                  <a:srgbClr val="7030A0"/>
                </a:solidFill>
              </a:rPr>
              <a:t>dicionários</a:t>
            </a:r>
            <a:r>
              <a:rPr lang="en-US" b="1" dirty="0">
                <a:solidFill>
                  <a:srgbClr val="7030A0"/>
                </a:solidFill>
              </a:rPr>
              <a:t> </a:t>
            </a:r>
            <a:r>
              <a:rPr lang="en-US" b="1" dirty="0" err="1">
                <a:solidFill>
                  <a:srgbClr val="7030A0"/>
                </a:solidFill>
              </a:rPr>
              <a:t>brasileiros</a:t>
            </a:r>
            <a:r>
              <a:rPr lang="en-US" b="1" dirty="0">
                <a:solidFill>
                  <a:srgbClr val="7030A0"/>
                </a:solidFill>
              </a:rPr>
              <a:t> para as </a:t>
            </a:r>
            <a:r>
              <a:rPr lang="en-US" b="1" dirty="0" err="1">
                <a:solidFill>
                  <a:srgbClr val="7030A0"/>
                </a:solidFill>
              </a:rPr>
              <a:t>terminologias</a:t>
            </a:r>
            <a:r>
              <a:rPr lang="en-US" b="1" dirty="0">
                <a:solidFill>
                  <a:srgbClr val="7030A0"/>
                </a:solidFill>
              </a:rPr>
              <a:t> </a:t>
            </a:r>
            <a:r>
              <a:rPr lang="en-US" b="1" dirty="0" err="1">
                <a:solidFill>
                  <a:srgbClr val="7030A0"/>
                </a:solidFill>
              </a:rPr>
              <a:t>preferidas</a:t>
            </a:r>
            <a:r>
              <a:rPr lang="en-US" b="1" dirty="0">
                <a:solidFill>
                  <a:srgbClr val="7030A0"/>
                </a:solidFill>
              </a:rPr>
              <a:t> e </a:t>
            </a:r>
            <a:r>
              <a:rPr lang="en-US" b="1" dirty="0" err="1">
                <a:solidFill>
                  <a:srgbClr val="7030A0"/>
                </a:solidFill>
              </a:rPr>
              <a:t>exigidas</a:t>
            </a:r>
            <a:r>
              <a:rPr lang="en-US" b="1" dirty="0">
                <a:solidFill>
                  <a:srgbClr val="7030A0"/>
                </a:solidFill>
              </a:rPr>
              <a:t> </a:t>
            </a:r>
            <a:r>
              <a:rPr lang="en-US" b="1" dirty="0" err="1">
                <a:solidFill>
                  <a:srgbClr val="7030A0"/>
                </a:solidFill>
              </a:rPr>
              <a:t>pelo</a:t>
            </a:r>
            <a:r>
              <a:rPr lang="en-US" b="1" dirty="0">
                <a:solidFill>
                  <a:srgbClr val="7030A0"/>
                </a:solidFill>
              </a:rPr>
              <a:t> IPS</a:t>
            </a:r>
            <a:r>
              <a:rPr lang="en-US" dirty="0">
                <a:solidFill>
                  <a:srgbClr val="7030A0"/>
                </a:solidFill>
              </a:rPr>
              <a:t>. </a:t>
            </a:r>
          </a:p>
          <a:p>
            <a:pPr marL="385763" indent="-385763">
              <a:buClr>
                <a:srgbClr val="7030A0"/>
              </a:buClr>
              <a:buFont typeface="+mj-lt"/>
              <a:buAutoNum type="arabicPeriod" startAt="4"/>
            </a:pPr>
            <a:r>
              <a:rPr lang="en-US" dirty="0">
                <a:solidFill>
                  <a:srgbClr val="7030A0"/>
                </a:solidFill>
              </a:rPr>
              <a:t>O </a:t>
            </a:r>
            <a:r>
              <a:rPr lang="en-US" dirty="0" err="1">
                <a:solidFill>
                  <a:srgbClr val="7030A0"/>
                </a:solidFill>
              </a:rPr>
              <a:t>processo</a:t>
            </a:r>
            <a:r>
              <a:rPr lang="en-US" dirty="0">
                <a:solidFill>
                  <a:srgbClr val="7030A0"/>
                </a:solidFill>
              </a:rPr>
              <a:t> de </a:t>
            </a:r>
            <a:r>
              <a:rPr lang="en-US" dirty="0" err="1">
                <a:solidFill>
                  <a:srgbClr val="7030A0"/>
                </a:solidFill>
              </a:rPr>
              <a:t>mapeamento</a:t>
            </a:r>
            <a:r>
              <a:rPr lang="en-US" dirty="0">
                <a:solidFill>
                  <a:srgbClr val="7030A0"/>
                </a:solidFill>
              </a:rPr>
              <a:t> </a:t>
            </a:r>
            <a:r>
              <a:rPr lang="en-US" dirty="0" err="1">
                <a:solidFill>
                  <a:srgbClr val="7030A0"/>
                </a:solidFill>
              </a:rPr>
              <a:t>seguiu</a:t>
            </a:r>
            <a:r>
              <a:rPr lang="en-US" dirty="0">
                <a:solidFill>
                  <a:srgbClr val="7030A0"/>
                </a:solidFill>
              </a:rPr>
              <a:t> a ISO/TR 12300:2014 </a:t>
            </a:r>
            <a:r>
              <a:rPr lang="en-US" dirty="0" err="1">
                <a:solidFill>
                  <a:srgbClr val="7030A0"/>
                </a:solidFill>
              </a:rPr>
              <a:t>Informática</a:t>
            </a:r>
            <a:r>
              <a:rPr lang="en-US" dirty="0">
                <a:solidFill>
                  <a:srgbClr val="7030A0"/>
                </a:solidFill>
              </a:rPr>
              <a:t> </a:t>
            </a:r>
            <a:r>
              <a:rPr lang="en-US" dirty="0" err="1">
                <a:solidFill>
                  <a:srgbClr val="7030A0"/>
                </a:solidFill>
              </a:rPr>
              <a:t>em</a:t>
            </a:r>
            <a:r>
              <a:rPr lang="en-US" dirty="0">
                <a:solidFill>
                  <a:srgbClr val="7030A0"/>
                </a:solidFill>
              </a:rPr>
              <a:t> </a:t>
            </a:r>
            <a:r>
              <a:rPr lang="en-US" dirty="0" err="1">
                <a:solidFill>
                  <a:srgbClr val="7030A0"/>
                </a:solidFill>
              </a:rPr>
              <a:t>Saúde</a:t>
            </a:r>
            <a:r>
              <a:rPr lang="en-US" dirty="0">
                <a:solidFill>
                  <a:srgbClr val="7030A0"/>
                </a:solidFill>
              </a:rPr>
              <a:t> – </a:t>
            </a:r>
            <a:r>
              <a:rPr lang="en-US" dirty="0" err="1">
                <a:solidFill>
                  <a:srgbClr val="7030A0"/>
                </a:solidFill>
              </a:rPr>
              <a:t>Princípios</a:t>
            </a:r>
            <a:r>
              <a:rPr lang="en-US" dirty="0">
                <a:solidFill>
                  <a:srgbClr val="7030A0"/>
                </a:solidFill>
              </a:rPr>
              <a:t> de </a:t>
            </a:r>
            <a:r>
              <a:rPr lang="en-US" dirty="0" err="1">
                <a:solidFill>
                  <a:srgbClr val="7030A0"/>
                </a:solidFill>
              </a:rPr>
              <a:t>mapeamento</a:t>
            </a:r>
            <a:r>
              <a:rPr lang="en-US" dirty="0">
                <a:solidFill>
                  <a:srgbClr val="7030A0"/>
                </a:solidFill>
              </a:rPr>
              <a:t> entre </a:t>
            </a:r>
            <a:r>
              <a:rPr lang="en-US" dirty="0" err="1">
                <a:solidFill>
                  <a:srgbClr val="7030A0"/>
                </a:solidFill>
              </a:rPr>
              <a:t>sistemas</a:t>
            </a:r>
            <a:r>
              <a:rPr lang="en-US" dirty="0">
                <a:solidFill>
                  <a:srgbClr val="7030A0"/>
                </a:solidFill>
              </a:rPr>
              <a:t> </a:t>
            </a:r>
            <a:r>
              <a:rPr lang="en-US" dirty="0" err="1">
                <a:solidFill>
                  <a:srgbClr val="7030A0"/>
                </a:solidFill>
              </a:rPr>
              <a:t>terminológicos</a:t>
            </a:r>
            <a:r>
              <a:rPr lang="en-US" dirty="0">
                <a:solidFill>
                  <a:srgbClr val="7030A0"/>
                </a:solidFill>
              </a:rPr>
              <a:t>  </a:t>
            </a:r>
            <a:r>
              <a:rPr lang="en-US" dirty="0" err="1">
                <a:solidFill>
                  <a:srgbClr val="7030A0"/>
                </a:solidFill>
              </a:rPr>
              <a:t>indicando</a:t>
            </a:r>
            <a:r>
              <a:rPr lang="en-US" dirty="0">
                <a:solidFill>
                  <a:srgbClr val="7030A0"/>
                </a:solidFill>
              </a:rPr>
              <a:t> a </a:t>
            </a:r>
            <a:r>
              <a:rPr lang="en-US" dirty="0" err="1">
                <a:solidFill>
                  <a:srgbClr val="7030A0"/>
                </a:solidFill>
              </a:rPr>
              <a:t>cardinalidade</a:t>
            </a:r>
            <a:r>
              <a:rPr lang="en-US" dirty="0">
                <a:solidFill>
                  <a:srgbClr val="7030A0"/>
                </a:solidFill>
              </a:rPr>
              <a:t> e </a:t>
            </a:r>
            <a:r>
              <a:rPr lang="en-US" dirty="0" err="1">
                <a:solidFill>
                  <a:srgbClr val="7030A0"/>
                </a:solidFill>
              </a:rPr>
              <a:t>grau</a:t>
            </a:r>
            <a:r>
              <a:rPr lang="en-US" dirty="0">
                <a:solidFill>
                  <a:srgbClr val="7030A0"/>
                </a:solidFill>
              </a:rPr>
              <a:t> de </a:t>
            </a:r>
            <a:r>
              <a:rPr lang="en-US" dirty="0" err="1">
                <a:solidFill>
                  <a:srgbClr val="7030A0"/>
                </a:solidFill>
              </a:rPr>
              <a:t>equivalência</a:t>
            </a:r>
            <a:r>
              <a:rPr lang="en-US" dirty="0">
                <a:solidFill>
                  <a:srgbClr val="7030A0"/>
                </a:solidFill>
              </a:rPr>
              <a:t> </a:t>
            </a:r>
            <a:r>
              <a:rPr lang="en-US" dirty="0" err="1">
                <a:solidFill>
                  <a:srgbClr val="7030A0"/>
                </a:solidFill>
              </a:rPr>
              <a:t>semântica</a:t>
            </a:r>
            <a:r>
              <a:rPr lang="en-US" dirty="0">
                <a:solidFill>
                  <a:srgbClr val="7030A0"/>
                </a:solidFill>
              </a:rPr>
              <a:t> entre </a:t>
            </a:r>
            <a:r>
              <a:rPr lang="en-US" dirty="0" err="1">
                <a:solidFill>
                  <a:srgbClr val="7030A0"/>
                </a:solidFill>
              </a:rPr>
              <a:t>os</a:t>
            </a:r>
            <a:r>
              <a:rPr lang="en-US" dirty="0">
                <a:solidFill>
                  <a:srgbClr val="7030A0"/>
                </a:solidFill>
              </a:rPr>
              <a:t> </a:t>
            </a:r>
            <a:r>
              <a:rPr lang="en-US" dirty="0" err="1">
                <a:solidFill>
                  <a:srgbClr val="7030A0"/>
                </a:solidFill>
              </a:rPr>
              <a:t>conceitos</a:t>
            </a:r>
            <a:endParaRPr lang="en-US" dirty="0">
              <a:solidFill>
                <a:srgbClr val="7030A0"/>
              </a:solidFill>
            </a:endParaRPr>
          </a:p>
          <a:p>
            <a:pPr marL="385763" indent="-385763">
              <a:buFont typeface="+mj-lt"/>
              <a:buAutoNum type="arabicPeriod" startAt="4"/>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1657350" y="1510154"/>
            <a:ext cx="5829300" cy="3122569"/>
          </a:xfrm>
          <a:prstGeom prst="rect">
            <a:avLst/>
          </a:prstGeom>
        </p:spPr>
      </p:pic>
      <p:grpSp>
        <p:nvGrpSpPr>
          <p:cNvPr id="5" name="Google Shape;73;p15">
            <a:extLst>
              <a:ext uri="{FF2B5EF4-FFF2-40B4-BE49-F238E27FC236}">
                <a16:creationId xmlns:a16="http://schemas.microsoft.com/office/drawing/2014/main" id="{A783B158-8963-583B-8EF2-075F7223A5E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07F3C521-9FF0-92DB-2BB1-EB359E77EFA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93AEACB7-BFB6-0F86-9001-5E15646C35F6}"/>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60A1099-C53C-90CE-7EA2-1AB8691B2D7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F8B13351-6434-3B4F-D96A-75F52347ACF1}"/>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4C245E37-01C3-69B9-936A-B40C1596ADF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A0EBE99-8D81-6D7C-12DF-33CCEE0D7287}"/>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CE05659-7BD5-C874-4A64-01DD484A462D}"/>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19100" y="426979"/>
            <a:ext cx="7267550" cy="3952789"/>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1724892" y="218209"/>
            <a:ext cx="4461478"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MAPEAMENTO DE TERMINOLOGIAS RNDS PARA SNOMED - IPS</a:t>
            </a:r>
          </a:p>
        </p:txBody>
      </p:sp>
      <p:grpSp>
        <p:nvGrpSpPr>
          <p:cNvPr id="2" name="Google Shape;73;p15">
            <a:extLst>
              <a:ext uri="{FF2B5EF4-FFF2-40B4-BE49-F238E27FC236}">
                <a16:creationId xmlns:a16="http://schemas.microsoft.com/office/drawing/2014/main" id="{8A52BC4C-7755-F728-EEFD-0A94C608208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F7754161-99E7-32C8-9733-05ECD3060E57}"/>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DE10E283-703B-9D17-2173-D4F24DA24A2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F8DD7FE-E36D-167F-2706-D54228EE3BBF}"/>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CBA5C603-D892-F451-70F0-CF9B947E62A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D982D4B8-7CF7-B34C-00A9-F55318226F4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2753C1CA-816E-BD54-C12D-AF683A9E8C82}"/>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77D9E2C-FEEC-2390-947B-9B098C0D65E1}"/>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85661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A16331-2B37-F9AC-1A7E-E4876ED18BD9}"/>
              </a:ext>
            </a:extLst>
          </p:cNvPr>
          <p:cNvSpPr>
            <a:spLocks noGrp="1"/>
          </p:cNvSpPr>
          <p:nvPr>
            <p:ph type="title"/>
          </p:nvPr>
        </p:nvSpPr>
        <p:spPr>
          <a:xfrm>
            <a:off x="311700" y="142348"/>
            <a:ext cx="8520600" cy="572700"/>
          </a:xfrm>
        </p:spPr>
        <p:txBody>
          <a:bodyPr>
            <a:normAutofit fontScale="90000"/>
          </a:bodyPr>
          <a:lstStyle/>
          <a:p>
            <a:r>
              <a:rPr lang="en-BR" dirty="0">
                <a:solidFill>
                  <a:srgbClr val="7030A0"/>
                </a:solidFill>
              </a:rPr>
              <a:t>Mapeamento BRImunobiológicos – SNOMED IPS</a:t>
            </a:r>
          </a:p>
        </p:txBody>
      </p:sp>
      <p:pic>
        <p:nvPicPr>
          <p:cNvPr id="5" name="Imagem 1">
            <a:extLst>
              <a:ext uri="{FF2B5EF4-FFF2-40B4-BE49-F238E27FC236}">
                <a16:creationId xmlns:a16="http://schemas.microsoft.com/office/drawing/2014/main" id="{F589B8AB-14C7-BA02-48CC-E9DCD3FF3B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3964" y="1243139"/>
            <a:ext cx="6046724" cy="3344043"/>
          </a:xfrm>
          <a:prstGeom prst="rect">
            <a:avLst/>
          </a:prstGeom>
          <a:noFill/>
          <a:ln>
            <a:noFill/>
          </a:ln>
        </p:spPr>
      </p:pic>
      <p:sp>
        <p:nvSpPr>
          <p:cNvPr id="6" name="TextBox 5">
            <a:extLst>
              <a:ext uri="{FF2B5EF4-FFF2-40B4-BE49-F238E27FC236}">
                <a16:creationId xmlns:a16="http://schemas.microsoft.com/office/drawing/2014/main" id="{15F32746-9C8A-EA47-8FB8-9F34F26592A0}"/>
              </a:ext>
            </a:extLst>
          </p:cNvPr>
          <p:cNvSpPr txBox="1"/>
          <p:nvPr/>
        </p:nvSpPr>
        <p:spPr>
          <a:xfrm>
            <a:off x="1500352" y="795524"/>
            <a:ext cx="6761787" cy="584775"/>
          </a:xfrm>
          <a:prstGeom prst="rect">
            <a:avLst/>
          </a:prstGeom>
          <a:noFill/>
        </p:spPr>
        <p:txBody>
          <a:bodyPr wrap="none" rtlCol="0">
            <a:spAutoFit/>
          </a:bodyPr>
          <a:lstStyle/>
          <a:p>
            <a:r>
              <a:rPr lang="pt-BR" sz="1800" kern="100" dirty="0">
                <a:solidFill>
                  <a:srgbClr val="7030A0"/>
                </a:solidFill>
                <a:effectLst/>
                <a:latin typeface="Varela Round" pitchFamily="2" charset="-79"/>
                <a:ea typeface="Calibri" panose="020F0502020204030204" pitchFamily="34" charset="0"/>
                <a:cs typeface="Varela Round" pitchFamily="2" charset="-79"/>
              </a:rPr>
              <a:t>Tabela 1. Códigos que não estão presentes na SNOMED CT.</a:t>
            </a:r>
            <a:endParaRPr lang="en-BR" sz="1800" kern="100" dirty="0">
              <a:solidFill>
                <a:srgbClr val="7030A0"/>
              </a:solidFill>
              <a:effectLst/>
              <a:latin typeface="Varela Round" pitchFamily="2" charset="-79"/>
              <a:ea typeface="Calibri" panose="020F0502020204030204" pitchFamily="34" charset="0"/>
              <a:cs typeface="Varela Round" pitchFamily="2" charset="-79"/>
            </a:endParaRPr>
          </a:p>
          <a:p>
            <a:endParaRPr lang="en-BR" dirty="0"/>
          </a:p>
        </p:txBody>
      </p:sp>
      <p:grpSp>
        <p:nvGrpSpPr>
          <p:cNvPr id="7" name="Google Shape;73;p15">
            <a:extLst>
              <a:ext uri="{FF2B5EF4-FFF2-40B4-BE49-F238E27FC236}">
                <a16:creationId xmlns:a16="http://schemas.microsoft.com/office/drawing/2014/main" id="{D05D67DF-6047-7167-7DB7-136FE4BD8EE2}"/>
              </a:ext>
            </a:extLst>
          </p:cNvPr>
          <p:cNvGrpSpPr/>
          <p:nvPr/>
        </p:nvGrpSpPr>
        <p:grpSpPr>
          <a:xfrm>
            <a:off x="0" y="4585144"/>
            <a:ext cx="8449056" cy="596954"/>
            <a:chOff x="0" y="4474098"/>
            <a:chExt cx="9144000" cy="708000"/>
          </a:xfrm>
        </p:grpSpPr>
        <p:sp>
          <p:nvSpPr>
            <p:cNvPr id="8" name="Google Shape;74;p15">
              <a:extLst>
                <a:ext uri="{FF2B5EF4-FFF2-40B4-BE49-F238E27FC236}">
                  <a16:creationId xmlns:a16="http://schemas.microsoft.com/office/drawing/2014/main" id="{78888411-C8CD-9846-11D8-0DEE98443B98}"/>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5;p15">
              <a:extLst>
                <a:ext uri="{FF2B5EF4-FFF2-40B4-BE49-F238E27FC236}">
                  <a16:creationId xmlns:a16="http://schemas.microsoft.com/office/drawing/2014/main" id="{9489A0DC-38EB-AD68-232E-5E302E6A0688}"/>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0964824E-DC6D-9B50-739D-5505298609C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8428277F-8D7A-A043-6130-50C91195574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722BB4A3-DA14-3FA7-8A67-109040C3717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30841B4D-9DFF-E4BC-1A4F-6CA5ECBE2C34}"/>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1FC41489-A5FA-E413-366C-8BCD8E64F6EB}"/>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367872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E948519-2CD8-CA6E-B32B-81545DF95623}"/>
              </a:ext>
            </a:extLst>
          </p:cNvPr>
          <p:cNvSpPr>
            <a:spLocks noGrp="1"/>
          </p:cNvSpPr>
          <p:nvPr>
            <p:ph type="title"/>
          </p:nvPr>
        </p:nvSpPr>
        <p:spPr>
          <a:xfrm>
            <a:off x="222460" y="94648"/>
            <a:ext cx="8520600" cy="572700"/>
          </a:xfrm>
        </p:spPr>
        <p:txBody>
          <a:bodyPr>
            <a:normAutofit fontScale="90000"/>
          </a:bodyPr>
          <a:lstStyle/>
          <a:p>
            <a:r>
              <a:rPr lang="en-BR" dirty="0">
                <a:solidFill>
                  <a:srgbClr val="7030A0"/>
                </a:solidFill>
              </a:rPr>
              <a:t>Mapeamento BRImunobiológicos – SNOMED IPS</a:t>
            </a:r>
          </a:p>
        </p:txBody>
      </p:sp>
      <p:sp>
        <p:nvSpPr>
          <p:cNvPr id="4" name="TextBox 3">
            <a:extLst>
              <a:ext uri="{FF2B5EF4-FFF2-40B4-BE49-F238E27FC236}">
                <a16:creationId xmlns:a16="http://schemas.microsoft.com/office/drawing/2014/main" id="{F4A38874-3943-9DD4-1571-BE4CC7D4E07D}"/>
              </a:ext>
            </a:extLst>
          </p:cNvPr>
          <p:cNvSpPr txBox="1"/>
          <p:nvPr/>
        </p:nvSpPr>
        <p:spPr>
          <a:xfrm>
            <a:off x="222460" y="581890"/>
            <a:ext cx="8024232" cy="584775"/>
          </a:xfrm>
          <a:prstGeom prst="rect">
            <a:avLst/>
          </a:prstGeom>
          <a:noFill/>
        </p:spPr>
        <p:txBody>
          <a:bodyPr wrap="square" rtlCol="0">
            <a:spAutoFit/>
          </a:bodyPr>
          <a:lstStyle/>
          <a:p>
            <a:pPr algn="ctr"/>
            <a:r>
              <a:rPr lang="pt-BR" sz="1600" dirty="0">
                <a:solidFill>
                  <a:srgbClr val="7030A0"/>
                </a:solidFill>
                <a:latin typeface="Varela Round" pitchFamily="2" charset="-79"/>
                <a:ea typeface="Calibri" panose="020F0502020204030204" pitchFamily="34" charset="0"/>
                <a:cs typeface="Varela Round" pitchFamily="2" charset="-79"/>
              </a:rPr>
              <a:t>Tabela 2. </a:t>
            </a:r>
            <a:r>
              <a:rPr lang="pt-BR" sz="1600"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r>
              <a:rPr lang="en-BR" sz="1200" dirty="0">
                <a:solidFill>
                  <a:srgbClr val="7030A0"/>
                </a:solidFill>
                <a:effectLst/>
                <a:latin typeface="Varela Round" pitchFamily="2" charset="-79"/>
                <a:cs typeface="Varela Round" pitchFamily="2" charset="-79"/>
              </a:rPr>
              <a:t> </a:t>
            </a:r>
            <a:endParaRPr lang="en-BR" sz="1200" dirty="0">
              <a:solidFill>
                <a:srgbClr val="7030A0"/>
              </a:solidFill>
              <a:latin typeface="Varela Round" pitchFamily="2" charset="-79"/>
              <a:cs typeface="Varela Round" pitchFamily="2" charset="-79"/>
            </a:endParaRPr>
          </a:p>
        </p:txBody>
      </p:sp>
      <p:graphicFrame>
        <p:nvGraphicFramePr>
          <p:cNvPr id="6" name="Table 5">
            <a:extLst>
              <a:ext uri="{FF2B5EF4-FFF2-40B4-BE49-F238E27FC236}">
                <a16:creationId xmlns:a16="http://schemas.microsoft.com/office/drawing/2014/main" id="{ECAE1D38-1FDB-DD65-51CF-DDB9F73E27AB}"/>
              </a:ext>
            </a:extLst>
          </p:cNvPr>
          <p:cNvGraphicFramePr>
            <a:graphicFrameLocks noGrp="1"/>
          </p:cNvGraphicFramePr>
          <p:nvPr>
            <p:extLst>
              <p:ext uri="{D42A27DB-BD31-4B8C-83A1-F6EECF244321}">
                <p14:modId xmlns:p14="http://schemas.microsoft.com/office/powerpoint/2010/main" val="572689333"/>
              </p:ext>
            </p:extLst>
          </p:nvPr>
        </p:nvGraphicFramePr>
        <p:xfrm>
          <a:off x="435836" y="1154589"/>
          <a:ext cx="8307223" cy="3922890"/>
        </p:xfrm>
        <a:graphic>
          <a:graphicData uri="http://schemas.openxmlformats.org/drawingml/2006/table">
            <a:tbl>
              <a:tblPr firstRow="1" firstCol="1" bandRow="1">
                <a:tableStyleId>{2D5ABB26-0587-4C30-8999-92F81FD0307C}</a:tableStyleId>
              </a:tblPr>
              <a:tblGrid>
                <a:gridCol w="777667">
                  <a:extLst>
                    <a:ext uri="{9D8B030D-6E8A-4147-A177-3AD203B41FA5}">
                      <a16:colId xmlns:a16="http://schemas.microsoft.com/office/drawing/2014/main" val="9732523"/>
                    </a:ext>
                  </a:extLst>
                </a:gridCol>
                <a:gridCol w="1905712">
                  <a:extLst>
                    <a:ext uri="{9D8B030D-6E8A-4147-A177-3AD203B41FA5}">
                      <a16:colId xmlns:a16="http://schemas.microsoft.com/office/drawing/2014/main" val="76262983"/>
                    </a:ext>
                  </a:extLst>
                </a:gridCol>
                <a:gridCol w="1740054">
                  <a:extLst>
                    <a:ext uri="{9D8B030D-6E8A-4147-A177-3AD203B41FA5}">
                      <a16:colId xmlns:a16="http://schemas.microsoft.com/office/drawing/2014/main" val="2853860511"/>
                    </a:ext>
                  </a:extLst>
                </a:gridCol>
                <a:gridCol w="1840634">
                  <a:extLst>
                    <a:ext uri="{9D8B030D-6E8A-4147-A177-3AD203B41FA5}">
                      <a16:colId xmlns:a16="http://schemas.microsoft.com/office/drawing/2014/main" val="4118260375"/>
                    </a:ext>
                  </a:extLst>
                </a:gridCol>
                <a:gridCol w="2043156">
                  <a:extLst>
                    <a:ext uri="{9D8B030D-6E8A-4147-A177-3AD203B41FA5}">
                      <a16:colId xmlns:a16="http://schemas.microsoft.com/office/drawing/2014/main" val="2277752796"/>
                    </a:ext>
                  </a:extLst>
                </a:gridCol>
              </a:tblGrid>
              <a:tr h="679195">
                <a:tc>
                  <a:txBody>
                    <a:bodyPr/>
                    <a:lstStyle/>
                    <a:p>
                      <a:pPr algn="just">
                        <a:lnSpc>
                          <a:spcPct val="107000"/>
                        </a:lnSpc>
                        <a:spcAft>
                          <a:spcPts val="800"/>
                        </a:spcAft>
                      </a:pPr>
                      <a:r>
                        <a:rPr lang="pt-BR" sz="1050" kern="100" dirty="0" err="1">
                          <a:effectLst/>
                        </a:rPr>
                        <a:t>Brazilian</a:t>
                      </a:r>
                      <a:r>
                        <a:rPr lang="pt-BR" sz="1050" kern="100" dirty="0">
                          <a:effectLst/>
                        </a:rPr>
                        <a:t> </a:t>
                      </a:r>
                      <a:r>
                        <a:rPr lang="pt-BR" sz="1050" kern="100" dirty="0" err="1">
                          <a:effectLst/>
                        </a:rPr>
                        <a:t>Vaccine</a:t>
                      </a:r>
                      <a:r>
                        <a:rPr lang="pt-BR" sz="1050" kern="100" dirty="0">
                          <a:effectLst/>
                        </a:rPr>
                        <a:t> </a:t>
                      </a:r>
                      <a:r>
                        <a:rPr lang="pt-BR" sz="1050" kern="100" dirty="0" err="1">
                          <a:effectLst/>
                        </a:rPr>
                        <a:t>List</a:t>
                      </a:r>
                      <a:r>
                        <a:rPr lang="pt-BR" sz="1050" kern="100" dirty="0">
                          <a:effectLst/>
                        </a:rPr>
                        <a:t> </a:t>
                      </a:r>
                      <a:r>
                        <a:rPr lang="pt-BR" sz="1050" kern="100" dirty="0" err="1">
                          <a:effectLst/>
                        </a:rPr>
                        <a:t>Code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Brazilian Vaccine List PT BR</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50" kern="100" dirty="0">
                          <a:effectLst/>
                        </a:rPr>
                        <a:t>BR </a:t>
                      </a:r>
                      <a:r>
                        <a:rPr lang="pt-BR" sz="1050" kern="100" dirty="0" err="1">
                          <a:effectLst/>
                        </a:rPr>
                        <a:t>Vaccine</a:t>
                      </a:r>
                      <a:r>
                        <a:rPr lang="pt-BR" sz="1050" kern="100" dirty="0">
                          <a:effectLst/>
                        </a:rPr>
                        <a:t> </a:t>
                      </a:r>
                      <a:r>
                        <a:rPr lang="pt-BR" sz="1050" kern="100" dirty="0" err="1">
                          <a:effectLst/>
                        </a:rPr>
                        <a:t>List</a:t>
                      </a:r>
                      <a:r>
                        <a:rPr lang="pt-BR" sz="1050" kern="100" dirty="0">
                          <a:effectLst/>
                        </a:rPr>
                        <a:t> - </a:t>
                      </a:r>
                      <a:r>
                        <a:rPr lang="pt-BR" sz="1050" kern="100" dirty="0" err="1">
                          <a:effectLst/>
                        </a:rPr>
                        <a:t>translated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a:effectLst/>
                        </a:rPr>
                        <a:t>SNOMEC CT Core concept ID</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SNOMEC CT Core concept ID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4802956"/>
                  </a:ext>
                </a:extLst>
              </a:tr>
              <a:tr h="484043">
                <a:tc>
                  <a:txBody>
                    <a:bodyPr/>
                    <a:lstStyle/>
                    <a:p>
                      <a:pPr algn="just">
                        <a:lnSpc>
                          <a:spcPct val="107000"/>
                        </a:lnSpc>
                        <a:spcAft>
                          <a:spcPts val="800"/>
                        </a:spcAft>
                      </a:pPr>
                      <a:r>
                        <a:rPr lang="pt-BR" sz="1000" kern="100" dirty="0">
                          <a:effectLst/>
                        </a:rPr>
                        <a:t>2</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Soro antitetânico</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tetanus</a:t>
                      </a:r>
                      <a:r>
                        <a:rPr lang="pt-BR" sz="1000" kern="100" dirty="0">
                          <a:effectLst/>
                        </a:rPr>
                        <a:t> </a:t>
                      </a:r>
                      <a:r>
                        <a:rPr lang="pt-BR" sz="1000" kern="100" dirty="0" err="1">
                          <a:effectLst/>
                        </a:rPr>
                        <a:t>antitoxin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384706007</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tetanus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62069"/>
                  </a:ext>
                </a:extLst>
              </a:tr>
              <a:tr h="1298391">
                <a:tc>
                  <a:txBody>
                    <a:bodyPr/>
                    <a:lstStyle/>
                    <a:p>
                      <a:pPr algn="just">
                        <a:lnSpc>
                          <a:spcPct val="107000"/>
                        </a:lnSpc>
                        <a:spcAft>
                          <a:spcPts val="800"/>
                        </a:spcAft>
                      </a:pPr>
                      <a:r>
                        <a:rPr lang="pt-BR" sz="1000" kern="100">
                          <a:effectLst/>
                        </a:rPr>
                        <a:t>16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Soro anticrotálico</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anticrotalic</a:t>
                      </a:r>
                      <a:r>
                        <a:rPr lang="pt-BR" sz="1000" kern="100" dirty="0">
                          <a:effectLst/>
                        </a:rPr>
                        <a:t> </a:t>
                      </a:r>
                      <a:r>
                        <a:rPr lang="pt-BR" sz="1000" kern="100" dirty="0" err="1">
                          <a:effectLst/>
                        </a:rPr>
                        <a:t>serum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777252008</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only polyvalent </a:t>
                      </a:r>
                      <a:r>
                        <a:rPr lang="en-US" sz="1000" kern="100" dirty="0" err="1">
                          <a:effectLst/>
                        </a:rPr>
                        <a:t>crotalidae</a:t>
                      </a:r>
                      <a:r>
                        <a:rPr lang="en-US" sz="1000" kern="100" dirty="0">
                          <a:effectLst/>
                        </a:rPr>
                        <a:t> antivenom (medicinal product)</a:t>
                      </a:r>
                      <a:r>
                        <a:rPr lang="en-US" sz="1000" kern="100" dirty="0" err="1">
                          <a:effectLst/>
                        </a:rPr>
                        <a:t>oduct</a:t>
                      </a:r>
                      <a:r>
                        <a:rPr lang="en-US" sz="1000" kern="100" dirty="0">
                          <a:effectLst/>
                        </a:rPr>
                        <a:t> containing only polyvalent </a:t>
                      </a:r>
                      <a:r>
                        <a:rPr lang="en-US" sz="1000" kern="100" dirty="0" err="1">
                          <a:effectLst/>
                        </a:rPr>
                        <a:t>crotalidae</a:t>
                      </a:r>
                      <a:r>
                        <a:rPr lang="en-US" sz="1000" kern="100" dirty="0">
                          <a:effectLst/>
                        </a:rPr>
                        <a:t>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040968"/>
                  </a:ext>
                </a:extLst>
              </a:tr>
              <a:tr h="1461261">
                <a:tc>
                  <a:txBody>
                    <a:bodyPr/>
                    <a:lstStyle/>
                    <a:p>
                      <a:pPr algn="just">
                        <a:lnSpc>
                          <a:spcPct val="107000"/>
                        </a:lnSpc>
                        <a:spcAft>
                          <a:spcPts val="800"/>
                        </a:spcAft>
                      </a:pPr>
                      <a:r>
                        <a:rPr lang="pt-BR" sz="1000" kern="100">
                          <a:effectLst/>
                        </a:rPr>
                        <a:t>19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Imunoglobulina humana antivaricela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Anti-varicella human immunoglobulin</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710704003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Vaccine Immunoglobulin M antibody to Varicella zoster virus (substance)product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10009"/>
                  </a:ext>
                </a:extLst>
              </a:tr>
            </a:tbl>
          </a:graphicData>
        </a:graphic>
      </p:graphicFrame>
    </p:spTree>
    <p:extLst>
      <p:ext uri="{BB962C8B-B14F-4D97-AF65-F5344CB8AC3E}">
        <p14:creationId xmlns:p14="http://schemas.microsoft.com/office/powerpoint/2010/main" val="841701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B0324-4642-6B7A-C498-12CC4906249B}"/>
              </a:ext>
            </a:extLst>
          </p:cNvPr>
          <p:cNvSpPr>
            <a:spLocks noGrp="1"/>
          </p:cNvSpPr>
          <p:nvPr>
            <p:ph type="title"/>
          </p:nvPr>
        </p:nvSpPr>
        <p:spPr>
          <a:xfrm>
            <a:off x="204461" y="105156"/>
            <a:ext cx="8520600" cy="572700"/>
          </a:xfrm>
        </p:spPr>
        <p:txBody>
          <a:bodyPr>
            <a:normAutofit fontScale="90000"/>
          </a:bodyPr>
          <a:lstStyle/>
          <a:p>
            <a:r>
              <a:rPr lang="en-BR" dirty="0">
                <a:solidFill>
                  <a:srgbClr val="7030A0"/>
                </a:solidFill>
              </a:rPr>
              <a:t>Mapeamento BRImunobiológicos – SNOMED IPS</a:t>
            </a:r>
            <a:br>
              <a:rPr lang="en-BR" dirty="0"/>
            </a:br>
            <a:endParaRPr lang="en-BR" dirty="0"/>
          </a:p>
        </p:txBody>
      </p:sp>
      <p:graphicFrame>
        <p:nvGraphicFramePr>
          <p:cNvPr id="3" name="Table 2">
            <a:extLst>
              <a:ext uri="{FF2B5EF4-FFF2-40B4-BE49-F238E27FC236}">
                <a16:creationId xmlns:a16="http://schemas.microsoft.com/office/drawing/2014/main" id="{9383D4C0-2EAD-5E05-4C4A-17D452702B94}"/>
              </a:ext>
            </a:extLst>
          </p:cNvPr>
          <p:cNvGraphicFramePr>
            <a:graphicFrameLocks noGrp="1"/>
          </p:cNvGraphicFramePr>
          <p:nvPr>
            <p:extLst>
              <p:ext uri="{D42A27DB-BD31-4B8C-83A1-F6EECF244321}">
                <p14:modId xmlns:p14="http://schemas.microsoft.com/office/powerpoint/2010/main" val="1249637391"/>
              </p:ext>
            </p:extLst>
          </p:nvPr>
        </p:nvGraphicFramePr>
        <p:xfrm>
          <a:off x="512190" y="1152525"/>
          <a:ext cx="7905141" cy="3885819"/>
        </p:xfrm>
        <a:graphic>
          <a:graphicData uri="http://schemas.openxmlformats.org/drawingml/2006/table">
            <a:tbl>
              <a:tblPr firstRow="1" firstCol="1" bandRow="1">
                <a:tableStyleId>{2D5ABB26-0587-4C30-8999-92F81FD0307C}</a:tableStyleId>
              </a:tblPr>
              <a:tblGrid>
                <a:gridCol w="375585">
                  <a:extLst>
                    <a:ext uri="{9D8B030D-6E8A-4147-A177-3AD203B41FA5}">
                      <a16:colId xmlns:a16="http://schemas.microsoft.com/office/drawing/2014/main" val="2169761674"/>
                    </a:ext>
                  </a:extLst>
                </a:gridCol>
                <a:gridCol w="1905712">
                  <a:extLst>
                    <a:ext uri="{9D8B030D-6E8A-4147-A177-3AD203B41FA5}">
                      <a16:colId xmlns:a16="http://schemas.microsoft.com/office/drawing/2014/main" val="3649709170"/>
                    </a:ext>
                  </a:extLst>
                </a:gridCol>
                <a:gridCol w="1740054">
                  <a:extLst>
                    <a:ext uri="{9D8B030D-6E8A-4147-A177-3AD203B41FA5}">
                      <a16:colId xmlns:a16="http://schemas.microsoft.com/office/drawing/2014/main" val="1012146178"/>
                    </a:ext>
                  </a:extLst>
                </a:gridCol>
                <a:gridCol w="1033828">
                  <a:extLst>
                    <a:ext uri="{9D8B030D-6E8A-4147-A177-3AD203B41FA5}">
                      <a16:colId xmlns:a16="http://schemas.microsoft.com/office/drawing/2014/main" val="3078910781"/>
                    </a:ext>
                  </a:extLst>
                </a:gridCol>
                <a:gridCol w="2849962">
                  <a:extLst>
                    <a:ext uri="{9D8B030D-6E8A-4147-A177-3AD203B41FA5}">
                      <a16:colId xmlns:a16="http://schemas.microsoft.com/office/drawing/2014/main" val="3361205687"/>
                    </a:ext>
                  </a:extLst>
                </a:gridCol>
              </a:tblGrid>
              <a:tr h="479722">
                <a:tc>
                  <a:txBody>
                    <a:bodyPr/>
                    <a:lstStyle/>
                    <a:p>
                      <a:pPr algn="just">
                        <a:lnSpc>
                          <a:spcPct val="107000"/>
                        </a:lnSpc>
                        <a:spcAft>
                          <a:spcPts val="800"/>
                        </a:spcAft>
                      </a:pPr>
                      <a:r>
                        <a:rPr lang="pt-BR" sz="1000" kern="100" dirty="0">
                          <a:effectLst/>
                        </a:rPr>
                        <a:t>20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Imunoglobulina humana </a:t>
                      </a:r>
                      <a:r>
                        <a:rPr lang="pt-BR" sz="1000" kern="100" dirty="0" err="1">
                          <a:effectLst/>
                        </a:rPr>
                        <a:t>anti-hepatite</a:t>
                      </a:r>
                      <a:r>
                        <a:rPr lang="pt-BR" sz="1000" kern="100" dirty="0">
                          <a:effectLst/>
                        </a:rPr>
                        <a:t> </a:t>
                      </a:r>
                      <a:r>
                        <a:rPr lang="pt-BR" sz="1000" kern="100" dirty="0" err="1">
                          <a:effectLst/>
                        </a:rPr>
                        <a:t>B</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Anti-hepatitis B human immunoglobulin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122450004</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a:effectLst/>
                        </a:rPr>
                        <a:t>Antibody to hepatitis B virus (substance)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1114439"/>
                  </a:ext>
                </a:extLst>
              </a:tr>
              <a:tr h="797985">
                <a:tc>
                  <a:txBody>
                    <a:bodyPr/>
                    <a:lstStyle/>
                    <a:p>
                      <a:pPr algn="just">
                        <a:lnSpc>
                          <a:spcPct val="107000"/>
                        </a:lnSpc>
                        <a:spcAft>
                          <a:spcPts val="800"/>
                        </a:spcAft>
                      </a:pPr>
                      <a:r>
                        <a:rPr lang="pt-BR" sz="1000" kern="100" dirty="0">
                          <a:effectLst/>
                        </a:rPr>
                        <a:t>26</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a:t>
                      </a:r>
                      <a:r>
                        <a:rPr lang="pt-BR" sz="1000" kern="100" dirty="0" err="1">
                          <a:effectLst/>
                        </a:rPr>
                        <a:t>pneumo</a:t>
                      </a:r>
                      <a:r>
                        <a:rPr lang="pt-BR" sz="1000" kern="100" dirty="0">
                          <a:effectLst/>
                        </a:rPr>
                        <a:t> 10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Pneumococcal</a:t>
                      </a:r>
                      <a:r>
                        <a:rPr lang="pt-BR" sz="1000" kern="100" dirty="0">
                          <a:effectLst/>
                        </a:rPr>
                        <a:t> 10-valent </a:t>
                      </a:r>
                      <a:r>
                        <a:rPr lang="pt-BR" sz="1000" kern="100" dirty="0" err="1">
                          <a:effectLst/>
                        </a:rPr>
                        <a:t>conjugate</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1052330009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Streptococcus pneumoniae Danish serotype 1, 4, 5, 6B, 7F, 9V, 14, 18C, 19F, and 23F capsular polysaccharide antigens conjugated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8529481"/>
                  </a:ext>
                </a:extLst>
              </a:tr>
              <a:tr h="256373">
                <a:tc>
                  <a:txBody>
                    <a:bodyPr/>
                    <a:lstStyle/>
                    <a:p>
                      <a:pPr algn="just">
                        <a:lnSpc>
                          <a:spcPct val="107000"/>
                        </a:lnSpc>
                        <a:spcAft>
                          <a:spcPts val="800"/>
                        </a:spcAft>
                      </a:pPr>
                      <a:r>
                        <a:rPr lang="pt-BR" sz="1000" kern="100">
                          <a:effectLst/>
                        </a:rPr>
                        <a:t>27</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Soro </a:t>
                      </a:r>
                      <a:r>
                        <a:rPr lang="pt-BR" sz="1000" kern="100" dirty="0" err="1">
                          <a:effectLst/>
                        </a:rPr>
                        <a:t>latrodectus</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Latrodectus</a:t>
                      </a:r>
                      <a:r>
                        <a:rPr lang="pt-BR" sz="1000" kern="100" dirty="0">
                          <a:effectLst/>
                        </a:rPr>
                        <a:t> </a:t>
                      </a:r>
                      <a:r>
                        <a:rPr lang="pt-BR" sz="1000" kern="100" dirty="0" err="1">
                          <a:effectLst/>
                        </a:rPr>
                        <a:t>antivenom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5720001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Latrodectus mactans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137328"/>
                  </a:ext>
                </a:extLst>
              </a:tr>
              <a:tr h="355204">
                <a:tc>
                  <a:txBody>
                    <a:bodyPr/>
                    <a:lstStyle/>
                    <a:p>
                      <a:pPr algn="just">
                        <a:lnSpc>
                          <a:spcPct val="107000"/>
                        </a:lnSpc>
                        <a:spcAft>
                          <a:spcPts val="800"/>
                        </a:spcAft>
                      </a:pPr>
                      <a:r>
                        <a:rPr lang="pt-BR" sz="1000" kern="100">
                          <a:effectLst/>
                        </a:rPr>
                        <a:t>36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Vacina sarampo, rubéola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 </a:t>
                      </a:r>
                      <a:r>
                        <a:rPr lang="pt-BR" sz="1000" kern="100" dirty="0" err="1">
                          <a:effectLst/>
                        </a:rPr>
                        <a:t>Measles</a:t>
                      </a:r>
                      <a:r>
                        <a:rPr lang="pt-BR" sz="1000" kern="100" dirty="0">
                          <a:effectLst/>
                        </a:rPr>
                        <a:t> </a:t>
                      </a:r>
                      <a:r>
                        <a:rPr lang="pt-BR" sz="1000" kern="100" dirty="0" err="1">
                          <a:effectLst/>
                        </a:rPr>
                        <a:t>and</a:t>
                      </a:r>
                      <a:r>
                        <a:rPr lang="pt-BR" sz="1000" kern="100" dirty="0">
                          <a:effectLst/>
                        </a:rPr>
                        <a:t> </a:t>
                      </a:r>
                      <a:r>
                        <a:rPr lang="pt-BR" sz="1000" kern="100" dirty="0" err="1">
                          <a:effectLst/>
                        </a:rPr>
                        <a:t>rubella</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871817003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Measles morbillivirus and Rubella virus antigens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6445411"/>
                  </a:ext>
                </a:extLst>
              </a:tr>
              <a:tr h="484632">
                <a:tc>
                  <a:txBody>
                    <a:bodyPr/>
                    <a:lstStyle/>
                    <a:p>
                      <a:pPr algn="just">
                        <a:lnSpc>
                          <a:spcPct val="107000"/>
                        </a:lnSpc>
                        <a:spcAft>
                          <a:spcPts val="800"/>
                        </a:spcAft>
                      </a:pPr>
                      <a:r>
                        <a:rPr lang="pt-BR" sz="1000" kern="100">
                          <a:effectLst/>
                        </a:rPr>
                        <a:t>38</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(trivalente)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trivalent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036585"/>
                  </a:ext>
                </a:extLst>
              </a:tr>
              <a:tr h="647700">
                <a:tc>
                  <a:txBody>
                    <a:bodyPr/>
                    <a:lstStyle/>
                    <a:p>
                      <a:pPr algn="just">
                        <a:lnSpc>
                          <a:spcPct val="107000"/>
                        </a:lnSpc>
                        <a:spcAft>
                          <a:spcPts val="800"/>
                        </a:spcAft>
                      </a:pPr>
                      <a:r>
                        <a:rPr lang="pt-BR" sz="1000" kern="100">
                          <a:effectLst/>
                        </a:rPr>
                        <a:t>69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AB (bivalente)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AB </a:t>
                      </a: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bivalent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0340115"/>
                  </a:ext>
                </a:extLst>
              </a:tr>
              <a:tr h="672886">
                <a:tc>
                  <a:txBody>
                    <a:bodyPr/>
                    <a:lstStyle/>
                    <a:p>
                      <a:pPr algn="just">
                        <a:lnSpc>
                          <a:spcPct val="107000"/>
                        </a:lnSpc>
                        <a:spcAft>
                          <a:spcPts val="800"/>
                        </a:spcAft>
                      </a:pPr>
                      <a:r>
                        <a:rPr lang="pt-BR" sz="1000" kern="100">
                          <a:effectLst/>
                        </a:rPr>
                        <a:t>101</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Herpes-Zoster, recombinante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Herpes-Zoster </a:t>
                      </a:r>
                      <a:r>
                        <a:rPr lang="pt-BR" sz="1000" kern="100" dirty="0" err="1">
                          <a:effectLst/>
                        </a:rPr>
                        <a:t>vaccine</a:t>
                      </a:r>
                      <a:r>
                        <a:rPr lang="pt-BR" sz="1000" kern="100" dirty="0">
                          <a:effectLst/>
                        </a:rPr>
                        <a:t>, </a:t>
                      </a:r>
                      <a:r>
                        <a:rPr lang="pt-BR" sz="1000" kern="100" dirty="0" err="1">
                          <a:effectLst/>
                        </a:rPr>
                        <a:t>recombinant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 1156183006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3392081"/>
                  </a:ext>
                </a:extLst>
              </a:tr>
            </a:tbl>
          </a:graphicData>
        </a:graphic>
      </p:graphicFrame>
      <p:sp>
        <p:nvSpPr>
          <p:cNvPr id="7" name="TextBox 6">
            <a:extLst>
              <a:ext uri="{FF2B5EF4-FFF2-40B4-BE49-F238E27FC236}">
                <a16:creationId xmlns:a16="http://schemas.microsoft.com/office/drawing/2014/main" id="{FFD5DBD1-84FC-5043-9543-63BE5E09C5E6}"/>
              </a:ext>
            </a:extLst>
          </p:cNvPr>
          <p:cNvSpPr txBox="1"/>
          <p:nvPr/>
        </p:nvSpPr>
        <p:spPr>
          <a:xfrm>
            <a:off x="311150" y="545859"/>
            <a:ext cx="7415530" cy="523220"/>
          </a:xfrm>
          <a:prstGeom prst="rect">
            <a:avLst/>
          </a:prstGeom>
          <a:noFill/>
        </p:spPr>
        <p:txBody>
          <a:bodyPr wrap="square">
            <a:spAutoFit/>
          </a:bodyPr>
          <a:lstStyle/>
          <a:p>
            <a:pPr algn="ctr"/>
            <a:r>
              <a:rPr lang="pt-BR" sz="1400" dirty="0">
                <a:solidFill>
                  <a:srgbClr val="7030A0"/>
                </a:solidFill>
                <a:latin typeface="Varela Round" pitchFamily="2" charset="-79"/>
                <a:ea typeface="Calibri" panose="020F0502020204030204" pitchFamily="34" charset="0"/>
                <a:cs typeface="Varela Round" pitchFamily="2" charset="-79"/>
              </a:rPr>
              <a:t>Tabela 2. </a:t>
            </a:r>
            <a:r>
              <a:rPr lang="pt-BR" sz="1400"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r>
              <a:rPr lang="en-BR" sz="1100" dirty="0">
                <a:solidFill>
                  <a:srgbClr val="7030A0"/>
                </a:solidFill>
                <a:effectLst/>
                <a:latin typeface="Varela Round" pitchFamily="2" charset="-79"/>
                <a:cs typeface="Varela Round" pitchFamily="2" charset="-79"/>
              </a:rPr>
              <a:t> </a:t>
            </a:r>
            <a:endParaRPr lang="en-BR" sz="1100" dirty="0">
              <a:solidFill>
                <a:srgbClr val="7030A0"/>
              </a:solidFill>
              <a:latin typeface="Varela Round" pitchFamily="2" charset="-79"/>
              <a:cs typeface="Varela Round" pitchFamily="2" charset="-79"/>
            </a:endParaRPr>
          </a:p>
        </p:txBody>
      </p:sp>
    </p:spTree>
    <p:extLst>
      <p:ext uri="{BB962C8B-B14F-4D97-AF65-F5344CB8AC3E}">
        <p14:creationId xmlns:p14="http://schemas.microsoft.com/office/powerpoint/2010/main" val="1229320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E2128-3329-A7E1-B10F-34607FF55457}"/>
              </a:ext>
            </a:extLst>
          </p:cNvPr>
          <p:cNvSpPr>
            <a:spLocks noGrp="1"/>
          </p:cNvSpPr>
          <p:nvPr>
            <p:ph type="title"/>
          </p:nvPr>
        </p:nvSpPr>
        <p:spPr>
          <a:xfrm>
            <a:off x="421428" y="1505729"/>
            <a:ext cx="8520600" cy="572700"/>
          </a:xfrm>
        </p:spPr>
        <p:txBody>
          <a:bodyPr>
            <a:normAutofit fontScale="90000"/>
          </a:bodyPr>
          <a:lstStyle/>
          <a:p>
            <a:r>
              <a:rPr lang="en-BR" dirty="0">
                <a:solidFill>
                  <a:srgbClr val="7030A0"/>
                </a:solidFill>
              </a:rPr>
              <a:t>Inserção dos códigos brasileiros de Imunobiológicos no elecon SNOMED e SNOMED-IPS está confirmado para a versão de 2024 do IPS/GPS via HL7</a:t>
            </a:r>
          </a:p>
        </p:txBody>
      </p:sp>
    </p:spTree>
    <p:extLst>
      <p:ext uri="{BB962C8B-B14F-4D97-AF65-F5344CB8AC3E}">
        <p14:creationId xmlns:p14="http://schemas.microsoft.com/office/powerpoint/2010/main" val="3906925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256B-009A-1D33-1BD8-07F509944486}"/>
              </a:ext>
            </a:extLst>
          </p:cNvPr>
          <p:cNvSpPr>
            <a:spLocks noGrp="1"/>
          </p:cNvSpPr>
          <p:nvPr>
            <p:ph type="title"/>
          </p:nvPr>
        </p:nvSpPr>
        <p:spPr/>
        <p:txBody>
          <a:bodyPr>
            <a:normAutofit fontScale="90000"/>
          </a:bodyPr>
          <a:lstStyle/>
          <a:p>
            <a:r>
              <a:rPr lang="en-BR" dirty="0">
                <a:solidFill>
                  <a:srgbClr val="7030A0"/>
                </a:solidFill>
              </a:rPr>
              <a:t>Mapeamento Codesystem</a:t>
            </a:r>
          </a:p>
        </p:txBody>
      </p:sp>
      <p:sp>
        <p:nvSpPr>
          <p:cNvPr id="4" name="TextBox 3">
            <a:extLst>
              <a:ext uri="{FF2B5EF4-FFF2-40B4-BE49-F238E27FC236}">
                <a16:creationId xmlns:a16="http://schemas.microsoft.com/office/drawing/2014/main" id="{A46DB2A5-519A-EE14-EC7B-8CF3CFE56E1A}"/>
              </a:ext>
            </a:extLst>
          </p:cNvPr>
          <p:cNvSpPr txBox="1"/>
          <p:nvPr/>
        </p:nvSpPr>
        <p:spPr>
          <a:xfrm>
            <a:off x="594360" y="1151138"/>
            <a:ext cx="6739128"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BRTipoResultadoAVIDEZ</a:t>
            </a:r>
            <a:endParaRPr lang="en-BR" dirty="0"/>
          </a:p>
        </p:txBody>
      </p:sp>
      <p:pic>
        <p:nvPicPr>
          <p:cNvPr id="5" name="Picture 4">
            <a:extLst>
              <a:ext uri="{FF2B5EF4-FFF2-40B4-BE49-F238E27FC236}">
                <a16:creationId xmlns:a16="http://schemas.microsoft.com/office/drawing/2014/main" id="{393B0C3C-D86F-5829-751F-F00450BD3C94}"/>
              </a:ext>
            </a:extLst>
          </p:cNvPr>
          <p:cNvPicPr>
            <a:picLocks noChangeAspect="1"/>
          </p:cNvPicPr>
          <p:nvPr/>
        </p:nvPicPr>
        <p:blipFill>
          <a:blip r:embed="rId2"/>
          <a:stretch>
            <a:fillRect/>
          </a:stretch>
        </p:blipFill>
        <p:spPr>
          <a:xfrm>
            <a:off x="594360" y="1592328"/>
            <a:ext cx="1871593" cy="1254699"/>
          </a:xfrm>
          <a:prstGeom prst="rect">
            <a:avLst/>
          </a:prstGeom>
        </p:spPr>
      </p:pic>
      <p:sp>
        <p:nvSpPr>
          <p:cNvPr id="7" name="TextBox 6">
            <a:extLst>
              <a:ext uri="{FF2B5EF4-FFF2-40B4-BE49-F238E27FC236}">
                <a16:creationId xmlns:a16="http://schemas.microsoft.com/office/drawing/2014/main" id="{7C782737-6B3E-C1D3-53BC-3F313EE0A8D8}"/>
              </a:ext>
            </a:extLst>
          </p:cNvPr>
          <p:cNvSpPr txBox="1"/>
          <p:nvPr/>
        </p:nvSpPr>
        <p:spPr>
          <a:xfrm>
            <a:off x="685800" y="2980440"/>
            <a:ext cx="7708392"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BRTipoResultadoHISPT</a:t>
            </a:r>
            <a:endParaRPr lang="en-BR" dirty="0"/>
          </a:p>
        </p:txBody>
      </p:sp>
      <p:pic>
        <p:nvPicPr>
          <p:cNvPr id="8" name="Picture 7">
            <a:extLst>
              <a:ext uri="{FF2B5EF4-FFF2-40B4-BE49-F238E27FC236}">
                <a16:creationId xmlns:a16="http://schemas.microsoft.com/office/drawing/2014/main" id="{671AD083-54E0-DF04-98EE-E9C533A6F545}"/>
              </a:ext>
            </a:extLst>
          </p:cNvPr>
          <p:cNvPicPr>
            <a:picLocks noChangeAspect="1"/>
          </p:cNvPicPr>
          <p:nvPr/>
        </p:nvPicPr>
        <p:blipFill>
          <a:blip r:embed="rId3"/>
          <a:stretch>
            <a:fillRect/>
          </a:stretch>
        </p:blipFill>
        <p:spPr>
          <a:xfrm>
            <a:off x="685800" y="3421629"/>
            <a:ext cx="2002536" cy="1342483"/>
          </a:xfrm>
          <a:prstGeom prst="rect">
            <a:avLst/>
          </a:prstGeom>
        </p:spPr>
      </p:pic>
      <p:sp>
        <p:nvSpPr>
          <p:cNvPr id="9" name="TextBox 8">
            <a:extLst>
              <a:ext uri="{FF2B5EF4-FFF2-40B4-BE49-F238E27FC236}">
                <a16:creationId xmlns:a16="http://schemas.microsoft.com/office/drawing/2014/main" id="{3EF7E3A8-DB92-F101-BAA9-C7D9FD54E6F9}"/>
              </a:ext>
            </a:extLst>
          </p:cNvPr>
          <p:cNvSpPr txBox="1"/>
          <p:nvPr/>
        </p:nvSpPr>
        <p:spPr>
          <a:xfrm>
            <a:off x="3877056" y="3469142"/>
            <a:ext cx="5065776" cy="954107"/>
          </a:xfrm>
          <a:prstGeom prst="rect">
            <a:avLst/>
          </a:prstGeom>
          <a:noFill/>
        </p:spPr>
        <p:txBody>
          <a:bodyPr wrap="square" rtlCol="0">
            <a:spAutoFit/>
          </a:bodyPr>
          <a:lstStyle/>
          <a:p>
            <a:r>
              <a:rPr lang="en-BR" dirty="0"/>
              <a:t>Não foi possível o mapeamento para o elenco de </a:t>
            </a:r>
            <a:r>
              <a:rPr lang="en-US" b="0" i="0" u="none" strike="noStrike" dirty="0">
                <a:solidFill>
                  <a:srgbClr val="000000"/>
                </a:solidFill>
                <a:effectLst/>
                <a:latin typeface="Helvetica Neue" panose="02000503000000020004" pitchFamily="2" charset="0"/>
                <a:hlinkClick r:id="rId4"/>
              </a:rPr>
              <a:t>http://hl7.org/fhir/ValueSet/observation-interpretation</a:t>
            </a:r>
            <a:endParaRPr lang="en-US" b="0" i="0" u="none" strike="noStrike" dirty="0">
              <a:solidFill>
                <a:srgbClr val="000000"/>
              </a:solidFill>
              <a:effectLst/>
              <a:latin typeface="Helvetica Neue" panose="02000503000000020004" pitchFamily="2" charset="0"/>
            </a:endParaRPr>
          </a:p>
          <a:p>
            <a:endParaRPr lang="en-US" dirty="0">
              <a:latin typeface="Helvetica Neue" panose="02000503000000020004" pitchFamily="2" charset="0"/>
            </a:endParaRPr>
          </a:p>
          <a:p>
            <a:r>
              <a:rPr lang="en-BR" dirty="0"/>
              <a:t>Nestes casos o elemento interpretation não será preenchido</a:t>
            </a:r>
          </a:p>
        </p:txBody>
      </p:sp>
    </p:spTree>
    <p:extLst>
      <p:ext uri="{BB962C8B-B14F-4D97-AF65-F5344CB8AC3E}">
        <p14:creationId xmlns:p14="http://schemas.microsoft.com/office/powerpoint/2010/main" val="3112715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628650" y="273844"/>
            <a:ext cx="7886700" cy="497086"/>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736979" y="770930"/>
            <a:ext cx="6739327" cy="4284748"/>
          </a:xfrm>
        </p:spPr>
      </p:pic>
    </p:spTree>
    <p:extLst>
      <p:ext uri="{BB962C8B-B14F-4D97-AF65-F5344CB8AC3E}">
        <p14:creationId xmlns:p14="http://schemas.microsoft.com/office/powerpoint/2010/main" val="793612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829102" y="208433"/>
            <a:ext cx="7779350" cy="4554900"/>
          </a:xfrm>
          <a:prstGeom prst="rect">
            <a:avLst/>
          </a:prstGeom>
        </p:spPr>
      </p:pic>
      <p:sp>
        <p:nvSpPr>
          <p:cNvPr id="5" name="Left Arrow 4">
            <a:extLst>
              <a:ext uri="{FF2B5EF4-FFF2-40B4-BE49-F238E27FC236}">
                <a16:creationId xmlns:a16="http://schemas.microsoft.com/office/drawing/2014/main" id="{A400B96F-2816-A35A-55BF-8766B0C52C71}"/>
              </a:ext>
            </a:extLst>
          </p:cNvPr>
          <p:cNvSpPr/>
          <p:nvPr/>
        </p:nvSpPr>
        <p:spPr>
          <a:xfrm>
            <a:off x="8137477" y="1821976"/>
            <a:ext cx="767687" cy="399197"/>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7" name="TextBox 6">
            <a:extLst>
              <a:ext uri="{FF2B5EF4-FFF2-40B4-BE49-F238E27FC236}">
                <a16:creationId xmlns:a16="http://schemas.microsoft.com/office/drawing/2014/main" id="{204418CA-7D7B-FC77-3CAA-E08D0BC204DF}"/>
              </a:ext>
            </a:extLst>
          </p:cNvPr>
          <p:cNvSpPr txBox="1"/>
          <p:nvPr/>
        </p:nvSpPr>
        <p:spPr>
          <a:xfrm>
            <a:off x="2852531" y="4782694"/>
            <a:ext cx="2683748" cy="253916"/>
          </a:xfrm>
          <a:prstGeom prst="rect">
            <a:avLst/>
          </a:prstGeom>
          <a:noFill/>
        </p:spPr>
        <p:txBody>
          <a:bodyPr wrap="none" rtlCol="0">
            <a:spAutoFit/>
          </a:bodyPr>
          <a:lstStyle/>
          <a:p>
            <a:r>
              <a:rPr lang="en-BR" sz="1050" dirty="0"/>
              <a:t>São Paulo, 12 a 14 de novembro de 2023</a:t>
            </a:r>
          </a:p>
        </p:txBody>
      </p:sp>
      <p:sp>
        <p:nvSpPr>
          <p:cNvPr id="8" name="Left Arrow 7">
            <a:extLst>
              <a:ext uri="{FF2B5EF4-FFF2-40B4-BE49-F238E27FC236}">
                <a16:creationId xmlns:a16="http://schemas.microsoft.com/office/drawing/2014/main" id="{3B06C0F6-B09C-5686-655A-F46524205FB2}"/>
              </a:ext>
            </a:extLst>
          </p:cNvPr>
          <p:cNvSpPr/>
          <p:nvPr/>
        </p:nvSpPr>
        <p:spPr>
          <a:xfrm>
            <a:off x="8069873" y="2987479"/>
            <a:ext cx="767687" cy="399197"/>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Tree>
    <p:extLst>
      <p:ext uri="{BB962C8B-B14F-4D97-AF65-F5344CB8AC3E}">
        <p14:creationId xmlns:p14="http://schemas.microsoft.com/office/powerpoint/2010/main" val="2929511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normAutofit fontScale="90000"/>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1" y="0"/>
            <a:ext cx="4777175" cy="51435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4269837" y="0"/>
            <a:ext cx="4365836" cy="51435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526473" y="1530050"/>
            <a:ext cx="8215746" cy="1621859"/>
          </a:xfrm>
          <a:prstGeom prst="rect">
            <a:avLst/>
          </a:prstGeom>
        </p:spPr>
        <p:txBody>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pt-BR" sz="3600" b="1">
                <a:solidFill>
                  <a:schemeClr val="bg1"/>
                </a:solidFill>
              </a:rPr>
              <a:t>Atualização da Base de Dados da Ontologia Brasileira de Medicamentos (OBM)</a:t>
            </a:r>
            <a:endParaRPr lang="en-US" sz="3600" b="1" dirty="0">
              <a:solidFill>
                <a:schemeClr val="bg1"/>
              </a:solidFill>
              <a:latin typeface="Verdana" charset="0"/>
              <a:ea typeface="Verdana" charset="0"/>
              <a:cs typeface="Verdana" charset="0"/>
            </a:endParaRPr>
          </a:p>
        </p:txBody>
      </p:sp>
      <p:sp>
        <p:nvSpPr>
          <p:cNvPr id="3" name="Title 2">
            <a:extLst>
              <a:ext uri="{FF2B5EF4-FFF2-40B4-BE49-F238E27FC236}">
                <a16:creationId xmlns:a16="http://schemas.microsoft.com/office/drawing/2014/main" id="{54CDA859-26D5-A0A6-0569-FE4494198F69}"/>
              </a:ext>
            </a:extLst>
          </p:cNvPr>
          <p:cNvSpPr>
            <a:spLocks noGrp="1"/>
          </p:cNvSpPr>
          <p:nvPr>
            <p:ph type="title"/>
          </p:nvPr>
        </p:nvSpPr>
        <p:spPr/>
        <p:txBody>
          <a:bodyPr>
            <a:normAutofit/>
          </a:bodyPr>
          <a:lstStyle/>
          <a:p>
            <a:r>
              <a:rPr lang="en-BR" sz="4000" dirty="0">
                <a:solidFill>
                  <a:srgbClr val="7030A0"/>
                </a:solidFill>
                <a:latin typeface="Varela Round" pitchFamily="2" charset="-79"/>
                <a:cs typeface="Varela Round" pitchFamily="2" charset="-79"/>
              </a:rPr>
              <a:t>Atualização OBM</a:t>
            </a:r>
          </a:p>
        </p:txBody>
      </p:sp>
      <p:grpSp>
        <p:nvGrpSpPr>
          <p:cNvPr id="6" name="Google Shape;73;p15">
            <a:extLst>
              <a:ext uri="{FF2B5EF4-FFF2-40B4-BE49-F238E27FC236}">
                <a16:creationId xmlns:a16="http://schemas.microsoft.com/office/drawing/2014/main" id="{9359ECF5-4377-2654-A1EC-C7902E348622}"/>
              </a:ext>
            </a:extLst>
          </p:cNvPr>
          <p:cNvGrpSpPr/>
          <p:nvPr/>
        </p:nvGrpSpPr>
        <p:grpSpPr>
          <a:xfrm>
            <a:off x="0" y="4474098"/>
            <a:ext cx="9144000" cy="708000"/>
            <a:chOff x="0" y="4474098"/>
            <a:chExt cx="9144000" cy="708000"/>
          </a:xfrm>
        </p:grpSpPr>
        <p:sp>
          <p:nvSpPr>
            <p:cNvPr id="7" name="Google Shape;74;p15">
              <a:extLst>
                <a:ext uri="{FF2B5EF4-FFF2-40B4-BE49-F238E27FC236}">
                  <a16:creationId xmlns:a16="http://schemas.microsoft.com/office/drawing/2014/main" id="{CF141DCA-1C3B-9DD9-164D-432D1E0F94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60119562-5DFA-58CE-AF5B-A4A0BD5AF3A2}"/>
                </a:ext>
              </a:extLst>
            </p:cNvPr>
            <p:cNvGrpSpPr/>
            <p:nvPr/>
          </p:nvGrpSpPr>
          <p:grpSpPr>
            <a:xfrm>
              <a:off x="5592275" y="4645600"/>
              <a:ext cx="1216631" cy="485275"/>
              <a:chOff x="7676800" y="4493200"/>
              <a:chExt cx="1216631" cy="485275"/>
            </a:xfrm>
          </p:grpSpPr>
          <p:sp>
            <p:nvSpPr>
              <p:cNvPr id="11" name="Google Shape;76;p15">
                <a:extLst>
                  <a:ext uri="{FF2B5EF4-FFF2-40B4-BE49-F238E27FC236}">
                    <a16:creationId xmlns:a16="http://schemas.microsoft.com/office/drawing/2014/main" id="{C00B480B-1E24-6803-0EE5-68C28156B42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1E8F7966-4A27-375D-F028-6F72999DCF5A}"/>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5EF74470-5FF7-0145-2389-1880305EA48D}"/>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9" name="Google Shape;79;p15">
              <a:extLst>
                <a:ext uri="{FF2B5EF4-FFF2-40B4-BE49-F238E27FC236}">
                  <a16:creationId xmlns:a16="http://schemas.microsoft.com/office/drawing/2014/main" id="{D08BC36A-28C6-661D-D50A-9E7A9216657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0F9118CD-5D79-2134-9C92-2011D022FED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32809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FC08-EBCB-39B5-EEBA-8E178817665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399909E5-845D-CD4E-C833-C33C0A20E18B}"/>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CEA59EA-D8B0-EC77-2472-FB00B7444D25}"/>
              </a:ext>
            </a:extLst>
          </p:cNvPr>
          <p:cNvPicPr>
            <a:picLocks noChangeAspect="1"/>
          </p:cNvPicPr>
          <p:nvPr/>
        </p:nvPicPr>
        <p:blipFill>
          <a:blip r:embed="rId2"/>
          <a:stretch>
            <a:fillRect/>
          </a:stretch>
        </p:blipFill>
        <p:spPr>
          <a:xfrm>
            <a:off x="2020769" y="0"/>
            <a:ext cx="5102462" cy="5143500"/>
          </a:xfrm>
          <a:prstGeom prst="rect">
            <a:avLst/>
          </a:prstGeom>
        </p:spPr>
      </p:pic>
    </p:spTree>
    <p:extLst>
      <p:ext uri="{BB962C8B-B14F-4D97-AF65-F5344CB8AC3E}">
        <p14:creationId xmlns:p14="http://schemas.microsoft.com/office/powerpoint/2010/main" val="1326279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0052-00C9-78BF-65FE-E93DFC4A3BD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6A5DEB2-1DF6-F681-DBF8-71A19BC4A09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37943B5-9572-DE1A-45D3-42C28860D51A}"/>
              </a:ext>
            </a:extLst>
          </p:cNvPr>
          <p:cNvPicPr>
            <a:picLocks noChangeAspect="1"/>
          </p:cNvPicPr>
          <p:nvPr/>
        </p:nvPicPr>
        <p:blipFill>
          <a:blip r:embed="rId2"/>
          <a:stretch>
            <a:fillRect/>
          </a:stretch>
        </p:blipFill>
        <p:spPr>
          <a:xfrm>
            <a:off x="1203119" y="273845"/>
            <a:ext cx="5829300" cy="1360706"/>
          </a:xfrm>
          <a:prstGeom prst="rect">
            <a:avLst/>
          </a:prstGeom>
        </p:spPr>
      </p:pic>
      <p:pic>
        <p:nvPicPr>
          <p:cNvPr id="5" name="Picture 4">
            <a:extLst>
              <a:ext uri="{FF2B5EF4-FFF2-40B4-BE49-F238E27FC236}">
                <a16:creationId xmlns:a16="http://schemas.microsoft.com/office/drawing/2014/main" id="{7D6FBA9E-43FB-F0B3-3ED5-FF8C67E87FBD}"/>
              </a:ext>
            </a:extLst>
          </p:cNvPr>
          <p:cNvPicPr>
            <a:picLocks noChangeAspect="1"/>
          </p:cNvPicPr>
          <p:nvPr/>
        </p:nvPicPr>
        <p:blipFill>
          <a:blip r:embed="rId3"/>
          <a:stretch>
            <a:fillRect/>
          </a:stretch>
        </p:blipFill>
        <p:spPr>
          <a:xfrm>
            <a:off x="1283277" y="1494126"/>
            <a:ext cx="5829300" cy="3455596"/>
          </a:xfrm>
          <a:prstGeom prst="rect">
            <a:avLst/>
          </a:prstGeom>
        </p:spPr>
      </p:pic>
    </p:spTree>
    <p:extLst>
      <p:ext uri="{BB962C8B-B14F-4D97-AF65-F5344CB8AC3E}">
        <p14:creationId xmlns:p14="http://schemas.microsoft.com/office/powerpoint/2010/main" val="3300817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AC66-2B54-4A6F-6BBE-D28F15DA9D5B}"/>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17F1F13-136A-E831-35F5-28A167B648F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8F7DE87-E585-ABF4-E876-4897807D50BA}"/>
              </a:ext>
            </a:extLst>
          </p:cNvPr>
          <p:cNvPicPr>
            <a:picLocks noChangeAspect="1"/>
          </p:cNvPicPr>
          <p:nvPr/>
        </p:nvPicPr>
        <p:blipFill>
          <a:blip r:embed="rId2"/>
          <a:stretch>
            <a:fillRect/>
          </a:stretch>
        </p:blipFill>
        <p:spPr>
          <a:xfrm>
            <a:off x="1657613" y="0"/>
            <a:ext cx="5828775" cy="5143500"/>
          </a:xfrm>
          <a:prstGeom prst="rect">
            <a:avLst/>
          </a:prstGeom>
        </p:spPr>
      </p:pic>
    </p:spTree>
    <p:extLst>
      <p:ext uri="{BB962C8B-B14F-4D97-AF65-F5344CB8AC3E}">
        <p14:creationId xmlns:p14="http://schemas.microsoft.com/office/powerpoint/2010/main" val="3737148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0D4C-62B9-C2F0-7DF2-B752C9DF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ADCC474A-D08D-545F-F46F-03A7F4FF70B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611C4C60-93D4-17C6-29B1-BD35440B7692}"/>
              </a:ext>
            </a:extLst>
          </p:cNvPr>
          <p:cNvPicPr>
            <a:picLocks noChangeAspect="1"/>
          </p:cNvPicPr>
          <p:nvPr/>
        </p:nvPicPr>
        <p:blipFill>
          <a:blip r:embed="rId2"/>
          <a:stretch>
            <a:fillRect/>
          </a:stretch>
        </p:blipFill>
        <p:spPr>
          <a:xfrm>
            <a:off x="1380507" y="743110"/>
            <a:ext cx="6106144" cy="3498656"/>
          </a:xfrm>
          <a:prstGeom prst="rect">
            <a:avLst/>
          </a:prstGeom>
        </p:spPr>
      </p:pic>
    </p:spTree>
    <p:extLst>
      <p:ext uri="{BB962C8B-B14F-4D97-AF65-F5344CB8AC3E}">
        <p14:creationId xmlns:p14="http://schemas.microsoft.com/office/powerpoint/2010/main" val="1386901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3846-C92C-07D5-6D30-D4502AC9FC85}"/>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D92DB7B6-D462-E9C6-A902-EDFB89E96F4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187A4DF-CB90-01B6-8C0E-E9FE1028ED6A}"/>
              </a:ext>
            </a:extLst>
          </p:cNvPr>
          <p:cNvPicPr>
            <a:picLocks noChangeAspect="1"/>
          </p:cNvPicPr>
          <p:nvPr/>
        </p:nvPicPr>
        <p:blipFill>
          <a:blip r:embed="rId2"/>
          <a:stretch>
            <a:fillRect/>
          </a:stretch>
        </p:blipFill>
        <p:spPr>
          <a:xfrm>
            <a:off x="1657350" y="779635"/>
            <a:ext cx="5829300" cy="3584231"/>
          </a:xfrm>
          <a:prstGeom prst="rect">
            <a:avLst/>
          </a:prstGeom>
        </p:spPr>
      </p:pic>
    </p:spTree>
    <p:extLst>
      <p:ext uri="{BB962C8B-B14F-4D97-AF65-F5344CB8AC3E}">
        <p14:creationId xmlns:p14="http://schemas.microsoft.com/office/powerpoint/2010/main" val="1308567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65F2-61E0-8F66-0EB9-C199B26EBA14}"/>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772533C-FA01-C9FF-1B03-A00663FEC9D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59759E8-B478-3A14-176E-2690EC76020C}"/>
              </a:ext>
            </a:extLst>
          </p:cNvPr>
          <p:cNvPicPr>
            <a:picLocks noChangeAspect="1"/>
          </p:cNvPicPr>
          <p:nvPr/>
        </p:nvPicPr>
        <p:blipFill>
          <a:blip r:embed="rId2"/>
          <a:stretch>
            <a:fillRect/>
          </a:stretch>
        </p:blipFill>
        <p:spPr>
          <a:xfrm>
            <a:off x="1749162" y="0"/>
            <a:ext cx="5645676" cy="5143500"/>
          </a:xfrm>
          <a:prstGeom prst="rect">
            <a:avLst/>
          </a:prstGeom>
        </p:spPr>
      </p:pic>
    </p:spTree>
    <p:extLst>
      <p:ext uri="{BB962C8B-B14F-4D97-AF65-F5344CB8AC3E}">
        <p14:creationId xmlns:p14="http://schemas.microsoft.com/office/powerpoint/2010/main" val="2777612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C420-5D7B-61D9-8535-241C28ABBCD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Conclusão Conectatona</a:t>
            </a:r>
          </a:p>
        </p:txBody>
      </p:sp>
      <p:sp>
        <p:nvSpPr>
          <p:cNvPr id="3" name="Content Placeholder 2">
            <a:extLst>
              <a:ext uri="{FF2B5EF4-FFF2-40B4-BE49-F238E27FC236}">
                <a16:creationId xmlns:a16="http://schemas.microsoft.com/office/drawing/2014/main" id="{ABC2A838-7A34-2411-9B50-07F96C42F8B3}"/>
              </a:ext>
            </a:extLst>
          </p:cNvPr>
          <p:cNvSpPr>
            <a:spLocks noGrp="1"/>
          </p:cNvSpPr>
          <p:nvPr>
            <p:ph type="body" idx="1"/>
          </p:nvPr>
        </p:nvSpPr>
        <p:spPr/>
        <p:txBody>
          <a:bodyPr>
            <a:normAutofit/>
          </a:bodyPr>
          <a:lstStyle/>
          <a:p>
            <a:pPr>
              <a:lnSpc>
                <a:spcPct val="100000"/>
              </a:lnSpc>
            </a:pPr>
            <a:r>
              <a:rPr lang="en-US" dirty="0">
                <a:solidFill>
                  <a:srgbClr val="7030A0"/>
                </a:solidFill>
                <a:latin typeface="Varela Round" pitchFamily="2" charset="-79"/>
                <a:cs typeface="Varela Round" pitchFamily="2" charset="-79"/>
              </a:rPr>
              <a:t>Based on the results in Gazelle, Brazil has successfully demonstrated the implementation of both Tracks. Track 1 involves IPS and MHD, while Track 2a involves DDCC. The exchange of IPS documents with other countries was successfully demonstrated using the IHE standards (IPS and MHD).</a:t>
            </a:r>
          </a:p>
          <a:p>
            <a:pPr>
              <a:lnSpc>
                <a:spcPct val="100000"/>
              </a:lnSpc>
            </a:pPr>
            <a:r>
              <a:rPr lang="en-US" dirty="0">
                <a:solidFill>
                  <a:srgbClr val="7030A0"/>
                </a:solidFill>
                <a:latin typeface="Varela Round" pitchFamily="2" charset="-79"/>
                <a:cs typeface="Varela Round" pitchFamily="2" charset="-79"/>
              </a:rPr>
              <a:t>Additionally, Brazil shared a COVID certificate recognized by the universal validator of WHO and tested by Chile MoH. With its test partners, Brazil has showcased interoperability with other countries such as Chile, El Salvador, Argentina, and Costa Rica.</a:t>
            </a:r>
          </a:p>
          <a:p>
            <a:endParaRPr lang="en-BR" dirty="0"/>
          </a:p>
        </p:txBody>
      </p:sp>
    </p:spTree>
    <p:extLst>
      <p:ext uri="{BB962C8B-B14F-4D97-AF65-F5344CB8AC3E}">
        <p14:creationId xmlns:p14="http://schemas.microsoft.com/office/powerpoint/2010/main" val="2233168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7C5B-6059-4DF5-FC1F-384AF6D8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821EAA0-D2F5-82BF-8B5E-F9C7B4034A49}"/>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9D71AD5-1DCD-42FA-75F2-6A2F8A40F1A9}"/>
              </a:ext>
            </a:extLst>
          </p:cNvPr>
          <p:cNvPicPr>
            <a:picLocks noChangeAspect="1"/>
          </p:cNvPicPr>
          <p:nvPr/>
        </p:nvPicPr>
        <p:blipFill>
          <a:blip r:embed="rId2"/>
          <a:stretch>
            <a:fillRect/>
          </a:stretch>
        </p:blipFill>
        <p:spPr>
          <a:xfrm>
            <a:off x="146957" y="587562"/>
            <a:ext cx="5829300" cy="3968377"/>
          </a:xfrm>
          <a:prstGeom prst="rect">
            <a:avLst/>
          </a:prstGeom>
        </p:spPr>
      </p:pic>
      <p:sp>
        <p:nvSpPr>
          <p:cNvPr id="5" name="TextBox 4">
            <a:extLst>
              <a:ext uri="{FF2B5EF4-FFF2-40B4-BE49-F238E27FC236}">
                <a16:creationId xmlns:a16="http://schemas.microsoft.com/office/drawing/2014/main" id="{D88568A6-DB5F-228E-A818-E1F750D7625D}"/>
              </a:ext>
            </a:extLst>
          </p:cNvPr>
          <p:cNvSpPr txBox="1"/>
          <p:nvPr/>
        </p:nvSpPr>
        <p:spPr>
          <a:xfrm>
            <a:off x="6049735" y="774416"/>
            <a:ext cx="2392136" cy="1384995"/>
          </a:xfrm>
          <a:prstGeom prst="rect">
            <a:avLst/>
          </a:prstGeom>
          <a:noFill/>
        </p:spPr>
        <p:txBody>
          <a:bodyPr wrap="square" rtlCol="0">
            <a:spAutoFit/>
          </a:bodyPr>
          <a:lstStyle/>
          <a:p>
            <a:r>
              <a:rPr lang="en-BR" sz="1050" dirty="0"/>
              <a:t>Brasil participou de dois tracks:</a:t>
            </a:r>
          </a:p>
          <a:p>
            <a:r>
              <a:rPr lang="en-BR" sz="1050" dirty="0"/>
              <a:t>1 – IPS</a:t>
            </a:r>
          </a:p>
          <a:p>
            <a:r>
              <a:rPr lang="en-BR" sz="1050" dirty="0"/>
              <a:t>2 -  Certificado de Vacina DDCC (WHO)</a:t>
            </a:r>
          </a:p>
          <a:p>
            <a:endParaRPr lang="en-BR" sz="1050" dirty="0"/>
          </a:p>
          <a:p>
            <a:r>
              <a:rPr lang="en-US" sz="1050" dirty="0"/>
              <a:t>R</a:t>
            </a:r>
            <a:r>
              <a:rPr lang="en-BR" sz="1050" dirty="0"/>
              <a:t>ecebeu prêmio destaque pela participação nestes dois tracks</a:t>
            </a:r>
          </a:p>
          <a:p>
            <a:endParaRPr lang="en-BR" sz="1050" dirty="0"/>
          </a:p>
        </p:txBody>
      </p:sp>
    </p:spTree>
    <p:extLst>
      <p:ext uri="{BB962C8B-B14F-4D97-AF65-F5344CB8AC3E}">
        <p14:creationId xmlns:p14="http://schemas.microsoft.com/office/powerpoint/2010/main" val="3070932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09562"/>
            <a:ext cx="2111204" cy="3263504"/>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5657850" cy="619125"/>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18" y="619125"/>
            <a:ext cx="2295198" cy="295394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332" y="619125"/>
            <a:ext cx="3181350" cy="1571625"/>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618" y="3187984"/>
            <a:ext cx="4167596" cy="1871255"/>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5790328" y="2076008"/>
            <a:ext cx="3181350" cy="4191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9016" y="2076009"/>
            <a:ext cx="2285257" cy="3038203"/>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5944273" y="2566988"/>
            <a:ext cx="3181350" cy="485775"/>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9534-7A88-CBF7-697F-1FBE1B97DC63}"/>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8057FD6-C280-8C95-B76C-4A5771717605}"/>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08A1728C-2F2E-8B93-CB05-645BDF707EBA}"/>
              </a:ext>
            </a:extLst>
          </p:cNvPr>
          <p:cNvPicPr>
            <a:picLocks noChangeAspect="1"/>
          </p:cNvPicPr>
          <p:nvPr/>
        </p:nvPicPr>
        <p:blipFill>
          <a:blip r:embed="rId2"/>
          <a:stretch>
            <a:fillRect/>
          </a:stretch>
        </p:blipFill>
        <p:spPr>
          <a:xfrm>
            <a:off x="462098" y="273844"/>
            <a:ext cx="5829300" cy="3865746"/>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886641" y="4595426"/>
            <a:ext cx="4575266" cy="253916"/>
          </a:xfrm>
          <a:prstGeom prst="rect">
            <a:avLst/>
          </a:prstGeom>
          <a:noFill/>
        </p:spPr>
        <p:txBody>
          <a:bodyPr wrap="square">
            <a:spAutoFit/>
          </a:bodyPr>
          <a:lstStyle/>
          <a:p>
            <a:r>
              <a:rPr lang="en-BR" sz="1050" dirty="0">
                <a:hlinkClick r:id="rId3"/>
              </a:rPr>
              <a:t>https://ips-brasil.web.app</a:t>
            </a:r>
            <a:endParaRPr lang="en-BR" sz="1050" dirty="0"/>
          </a:p>
        </p:txBody>
      </p:sp>
      <p:pic>
        <p:nvPicPr>
          <p:cNvPr id="7" name="Picture 6">
            <a:extLst>
              <a:ext uri="{FF2B5EF4-FFF2-40B4-BE49-F238E27FC236}">
                <a16:creationId xmlns:a16="http://schemas.microsoft.com/office/drawing/2014/main" id="{D1863878-67A5-E7D0-CA79-593428EFECD2}"/>
              </a:ext>
            </a:extLst>
          </p:cNvPr>
          <p:cNvPicPr>
            <a:picLocks noChangeAspect="1"/>
          </p:cNvPicPr>
          <p:nvPr/>
        </p:nvPicPr>
        <p:blipFill>
          <a:blip r:embed="rId4"/>
          <a:stretch>
            <a:fillRect/>
          </a:stretch>
        </p:blipFill>
        <p:spPr>
          <a:xfrm>
            <a:off x="2686050" y="139223"/>
            <a:ext cx="5829300" cy="3865746"/>
          </a:xfrm>
          <a:prstGeom prst="rect">
            <a:avLst/>
          </a:prstGeom>
        </p:spPr>
      </p:pic>
      <p:pic>
        <p:nvPicPr>
          <p:cNvPr id="8" name="Picture 7">
            <a:extLst>
              <a:ext uri="{FF2B5EF4-FFF2-40B4-BE49-F238E27FC236}">
                <a16:creationId xmlns:a16="http://schemas.microsoft.com/office/drawing/2014/main" id="{EC966E1E-D1FA-A305-7159-53932513E81B}"/>
              </a:ext>
            </a:extLst>
          </p:cNvPr>
          <p:cNvPicPr>
            <a:picLocks noChangeAspect="1"/>
          </p:cNvPicPr>
          <p:nvPr/>
        </p:nvPicPr>
        <p:blipFill>
          <a:blip r:embed="rId5"/>
          <a:stretch>
            <a:fillRect/>
          </a:stretch>
        </p:blipFill>
        <p:spPr>
          <a:xfrm>
            <a:off x="2395402" y="1146958"/>
            <a:ext cx="5829300" cy="3865746"/>
          </a:xfrm>
          <a:prstGeom prst="rect">
            <a:avLst/>
          </a:prstGeom>
        </p:spPr>
      </p:pic>
    </p:spTree>
    <p:extLst>
      <p:ext uri="{BB962C8B-B14F-4D97-AF65-F5344CB8AC3E}">
        <p14:creationId xmlns:p14="http://schemas.microsoft.com/office/powerpoint/2010/main" val="124042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5191550" y="2950426"/>
            <a:ext cx="0" cy="532209"/>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2767437" y="1859814"/>
            <a:ext cx="0" cy="497681"/>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2767437" y="2943282"/>
            <a:ext cx="0" cy="53459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047192" y="1078763"/>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VTM</a:t>
            </a:r>
          </a:p>
          <a:p>
            <a:pPr algn="ctr">
              <a:defRPr/>
            </a:pPr>
            <a:r>
              <a:rPr lang="pt-BR" sz="105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047192" y="216223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a:t>
            </a:r>
          </a:p>
          <a:p>
            <a:pPr algn="ctr">
              <a:defRPr/>
            </a:pPr>
            <a:r>
              <a:rPr lang="pt-BR" sz="105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047192" y="3282610"/>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VMPP</a:t>
            </a:r>
            <a:endParaRPr lang="pt-BR" sz="1050" b="1" dirty="0">
              <a:solidFill>
                <a:srgbClr val="C00000"/>
              </a:solidFill>
            </a:endParaRPr>
          </a:p>
          <a:p>
            <a:pPr algn="ctr">
              <a:defRPr/>
            </a:pPr>
            <a:r>
              <a:rPr lang="pt-BR" sz="9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4471305" y="2169376"/>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a:t>
            </a:r>
          </a:p>
          <a:p>
            <a:pPr algn="ctr">
              <a:defRPr/>
            </a:pPr>
            <a:r>
              <a:rPr lang="pt-BR" sz="105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4471305" y="328737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AMPP</a:t>
            </a:r>
            <a:endParaRPr lang="pt-BR" sz="1050" b="1" dirty="0">
              <a:solidFill>
                <a:srgbClr val="C00000"/>
              </a:solidFill>
            </a:endParaRPr>
          </a:p>
          <a:p>
            <a:pPr algn="ctr">
              <a:defRPr/>
            </a:pPr>
            <a:r>
              <a:rPr lang="pt-BR" sz="900" b="1" dirty="0">
                <a:solidFill>
                  <a:srgbClr val="004F9A"/>
                </a:solidFill>
              </a:rPr>
              <a:t>“Produto Medicinal Comercial com Apresentação” </a:t>
            </a:r>
          </a:p>
        </p:txBody>
      </p:sp>
      <p:sp>
        <p:nvSpPr>
          <p:cNvPr id="14" name="Retângulo 41"/>
          <p:cNvSpPr>
            <a:spLocks noChangeArrowheads="1"/>
          </p:cNvSpPr>
          <p:nvPr/>
        </p:nvSpPr>
        <p:spPr bwMode="auto">
          <a:xfrm>
            <a:off x="6451315" y="2836126"/>
            <a:ext cx="1082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9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1418542" y="3140926"/>
            <a:ext cx="5944813"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3487681" y="2650388"/>
            <a:ext cx="983624" cy="7144"/>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3487681" y="3770766"/>
            <a:ext cx="983624" cy="4763"/>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6214378" y="3211173"/>
            <a:ext cx="15441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900" b="1" spc="225" dirty="0">
                <a:solidFill>
                  <a:schemeClr val="bg2">
                    <a:lumMod val="10000"/>
                  </a:schemeClr>
                </a:solidFill>
                <a:latin typeface="Arial" panose="020B0604020202020204" pitchFamily="34" charset="0"/>
              </a:rPr>
              <a:t>DISPENSAÇÃO / CADEIA LOGÍSTICA FARMACÊUTICA</a:t>
            </a:r>
          </a:p>
        </p:txBody>
      </p:sp>
      <p:sp>
        <p:nvSpPr>
          <p:cNvPr id="3" name="TextBox 2">
            <a:extLst>
              <a:ext uri="{FF2B5EF4-FFF2-40B4-BE49-F238E27FC236}">
                <a16:creationId xmlns:a16="http://schemas.microsoft.com/office/drawing/2014/main" id="{2619CB8F-1AED-1384-CA9C-EF505480131B}"/>
              </a:ext>
            </a:extLst>
          </p:cNvPr>
          <p:cNvSpPr txBox="1"/>
          <p:nvPr/>
        </p:nvSpPr>
        <p:spPr>
          <a:xfrm>
            <a:off x="554242" y="386113"/>
            <a:ext cx="7251920" cy="415498"/>
          </a:xfrm>
          <a:prstGeom prst="rect">
            <a:avLst/>
          </a:prstGeom>
          <a:noFill/>
        </p:spPr>
        <p:txBody>
          <a:bodyPr wrap="square">
            <a:spAutoFit/>
          </a:bodyPr>
          <a:lstStyle/>
          <a:p>
            <a:pPr algn="just"/>
            <a:r>
              <a:rPr lang="pt-BR" sz="2100" dirty="0">
                <a:solidFill>
                  <a:srgbClr val="7030A0"/>
                </a:solidFill>
                <a:latin typeface="Varela Round" pitchFamily="2" charset="-79"/>
                <a:ea typeface="Verdana" panose="020B0604030504040204" pitchFamily="34" charset="0"/>
                <a:cs typeface="Varela Round" pitchFamily="2" charset="-79"/>
              </a:rPr>
              <a:t>Conceitos</a:t>
            </a:r>
            <a:r>
              <a:rPr lang="pt-BR" sz="2100" dirty="0">
                <a:solidFill>
                  <a:srgbClr val="7030A0"/>
                </a:solidFill>
                <a:latin typeface="Verdana" panose="020B0604030504040204" pitchFamily="34" charset="0"/>
                <a:ea typeface="Verdana" panose="020B0604030504040204" pitchFamily="34" charset="0"/>
              </a:rPr>
              <a:t> da OBM</a:t>
            </a:r>
            <a:endParaRPr lang="en-US" sz="2100" kern="1200" dirty="0">
              <a:solidFill>
                <a:srgbClr val="7030A0"/>
              </a:solidFill>
              <a:latin typeface="Verdana" panose="020B0604030504040204" pitchFamily="34" charset="0"/>
              <a:ea typeface="Verdana" panose="020B0604030504040204" pitchFamily="34" charset="0"/>
            </a:endParaRPr>
          </a:p>
        </p:txBody>
      </p:sp>
      <p:grpSp>
        <p:nvGrpSpPr>
          <p:cNvPr id="2" name="Google Shape;73;p15">
            <a:extLst>
              <a:ext uri="{FF2B5EF4-FFF2-40B4-BE49-F238E27FC236}">
                <a16:creationId xmlns:a16="http://schemas.microsoft.com/office/drawing/2014/main" id="{88F2AEDE-3DD6-1523-47E0-FDAE5233B035}"/>
              </a:ext>
            </a:extLst>
          </p:cNvPr>
          <p:cNvGrpSpPr/>
          <p:nvPr/>
        </p:nvGrpSpPr>
        <p:grpSpPr>
          <a:xfrm>
            <a:off x="0" y="4474098"/>
            <a:ext cx="9144000" cy="708000"/>
            <a:chOff x="0" y="4474098"/>
            <a:chExt cx="9144000" cy="708000"/>
          </a:xfrm>
        </p:grpSpPr>
        <p:sp>
          <p:nvSpPr>
            <p:cNvPr id="19" name="Google Shape;74;p15">
              <a:extLst>
                <a:ext uri="{FF2B5EF4-FFF2-40B4-BE49-F238E27FC236}">
                  <a16:creationId xmlns:a16="http://schemas.microsoft.com/office/drawing/2014/main" id="{EABB6619-63DA-FAD4-B9F1-F8BEA342094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5;p15">
              <a:extLst>
                <a:ext uri="{FF2B5EF4-FFF2-40B4-BE49-F238E27FC236}">
                  <a16:creationId xmlns:a16="http://schemas.microsoft.com/office/drawing/2014/main" id="{1112BEB0-8075-F737-0B17-D9268AFB0A3F}"/>
                </a:ext>
              </a:extLst>
            </p:cNvPr>
            <p:cNvGrpSpPr/>
            <p:nvPr/>
          </p:nvGrpSpPr>
          <p:grpSpPr>
            <a:xfrm>
              <a:off x="5592275" y="4645600"/>
              <a:ext cx="1216631" cy="485275"/>
              <a:chOff x="7676800" y="4493200"/>
              <a:chExt cx="1216631" cy="485275"/>
            </a:xfrm>
          </p:grpSpPr>
          <p:sp>
            <p:nvSpPr>
              <p:cNvPr id="23" name="Google Shape;76;p15">
                <a:extLst>
                  <a:ext uri="{FF2B5EF4-FFF2-40B4-BE49-F238E27FC236}">
                    <a16:creationId xmlns:a16="http://schemas.microsoft.com/office/drawing/2014/main" id="{8736A043-561B-277C-99F3-0C709016217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p15">
                <a:extLst>
                  <a:ext uri="{FF2B5EF4-FFF2-40B4-BE49-F238E27FC236}">
                    <a16:creationId xmlns:a16="http://schemas.microsoft.com/office/drawing/2014/main" id="{2A6C1FAE-3BD3-3144-2274-1EC2500671D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5" name="Google Shape;78;p15">
                <a:extLst>
                  <a:ext uri="{FF2B5EF4-FFF2-40B4-BE49-F238E27FC236}">
                    <a16:creationId xmlns:a16="http://schemas.microsoft.com/office/drawing/2014/main" id="{32642740-8834-84A9-8BD8-63D0513DDD77}"/>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21" name="Google Shape;79;p15">
              <a:extLst>
                <a:ext uri="{FF2B5EF4-FFF2-40B4-BE49-F238E27FC236}">
                  <a16:creationId xmlns:a16="http://schemas.microsoft.com/office/drawing/2014/main" id="{5565115D-578F-2129-6898-B704F7D95C4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22" name="Google Shape;80;p15">
              <a:extLst>
                <a:ext uri="{FF2B5EF4-FFF2-40B4-BE49-F238E27FC236}">
                  <a16:creationId xmlns:a16="http://schemas.microsoft.com/office/drawing/2014/main" id="{38B793EB-482B-82C3-3B6B-A71AB084A43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799395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6505-B7A5-6E26-0278-991FBBA10310}"/>
              </a:ext>
            </a:extLst>
          </p:cNvPr>
          <p:cNvSpPr>
            <a:spLocks noGrp="1"/>
          </p:cNvSpPr>
          <p:nvPr>
            <p:ph type="title"/>
          </p:nvPr>
        </p:nvSpPr>
        <p:spPr>
          <a:xfrm>
            <a:off x="311700" y="288275"/>
            <a:ext cx="8520600" cy="572700"/>
          </a:xfrm>
        </p:spPr>
        <p:txBody>
          <a:bodyPr>
            <a:normAutofit fontScale="90000"/>
          </a:bodyPr>
          <a:lstStyle/>
          <a:p>
            <a:pPr algn="ctr"/>
            <a:r>
              <a:rPr lang="en-BR" dirty="0">
                <a:solidFill>
                  <a:srgbClr val="7030A0"/>
                </a:solidFill>
              </a:rPr>
              <a:t>Contribuições</a:t>
            </a:r>
            <a:r>
              <a:rPr lang="en-BR" dirty="0"/>
              <a:t> </a:t>
            </a:r>
            <a:r>
              <a:rPr lang="en-BR" dirty="0">
                <a:solidFill>
                  <a:srgbClr val="7030A0"/>
                </a:solidFill>
              </a:rPr>
              <a:t>do Projeto IPS para Governança de Dados na RNDS</a:t>
            </a:r>
          </a:p>
        </p:txBody>
      </p:sp>
      <p:sp>
        <p:nvSpPr>
          <p:cNvPr id="3" name="Content Placeholder 2">
            <a:extLst>
              <a:ext uri="{FF2B5EF4-FFF2-40B4-BE49-F238E27FC236}">
                <a16:creationId xmlns:a16="http://schemas.microsoft.com/office/drawing/2014/main" id="{155844BD-96A0-056A-9052-0EDBB29183F7}"/>
              </a:ext>
            </a:extLst>
          </p:cNvPr>
          <p:cNvSpPr>
            <a:spLocks noGrp="1"/>
          </p:cNvSpPr>
          <p:nvPr>
            <p:ph type="body" idx="1"/>
          </p:nvPr>
        </p:nvSpPr>
        <p:spPr/>
        <p:txBody>
          <a:bodyPr>
            <a:normAutofit/>
          </a:bodyPr>
          <a:lstStyle/>
          <a:p>
            <a:r>
              <a:rPr lang="en-BR" dirty="0">
                <a:solidFill>
                  <a:srgbClr val="7030A0"/>
                </a:solidFill>
                <a:latin typeface="Varela Round" pitchFamily="2" charset="-79"/>
                <a:cs typeface="Varela Round" pitchFamily="2" charset="-79"/>
              </a:rPr>
              <a:t>Estruturação</a:t>
            </a:r>
            <a:r>
              <a:rPr lang="pt-BR" dirty="0">
                <a:solidFill>
                  <a:srgbClr val="7030A0"/>
                </a:solidFill>
                <a:latin typeface="Varela Round" pitchFamily="2" charset="-79"/>
                <a:cs typeface="Varela Round" pitchFamily="2" charset="-79"/>
              </a:rPr>
              <a:t> </a:t>
            </a:r>
            <a:r>
              <a:rPr lang="en-BR" dirty="0">
                <a:solidFill>
                  <a:srgbClr val="7030A0"/>
                </a:solidFill>
                <a:latin typeface="Varela Round" pitchFamily="2" charset="-79"/>
                <a:cs typeface="Varela Round" pitchFamily="2" charset="-79"/>
              </a:rPr>
              <a:t>de um Repositório Semântico de Saúde Digital para o Brasil compatível com o padrão CTS – Common Terminology Services (HL7)</a:t>
            </a:r>
          </a:p>
          <a:p>
            <a:pPr lvl="1"/>
            <a:r>
              <a:rPr lang="en-US" dirty="0">
                <a:solidFill>
                  <a:srgbClr val="7030A0"/>
                </a:solidFill>
                <a:latin typeface="Varela Round" pitchFamily="2" charset="-79"/>
                <a:cs typeface="Varela Round" pitchFamily="2" charset="-79"/>
              </a:rPr>
              <a:t>R</a:t>
            </a:r>
            <a:r>
              <a:rPr lang="en-BR" dirty="0">
                <a:solidFill>
                  <a:srgbClr val="7030A0"/>
                </a:solidFill>
                <a:latin typeface="Varela Round" pitchFamily="2" charset="-79"/>
                <a:cs typeface="Varela Round" pitchFamily="2" charset="-79"/>
              </a:rPr>
              <a:t>epositório com todas as terminologias utilizadas no IPS nacionais e internacionais (pode e deve ser estendido para todas as terminologias do SUS)</a:t>
            </a:r>
          </a:p>
          <a:p>
            <a:pPr lvl="1"/>
            <a:r>
              <a:rPr lang="en-BR" b="1" dirty="0">
                <a:solidFill>
                  <a:srgbClr val="7030A0"/>
                </a:solidFill>
                <a:latin typeface="Varela Round" pitchFamily="2" charset="-79"/>
                <a:cs typeface="Varela Round" pitchFamily="2" charset="-79"/>
              </a:rPr>
              <a:t>Integrado com repositório </a:t>
            </a:r>
            <a:r>
              <a:rPr lang="pt-BR" b="1" dirty="0">
                <a:solidFill>
                  <a:srgbClr val="7030A0"/>
                </a:solidFill>
                <a:latin typeface="Varela Round" pitchFamily="2" charset="-79"/>
                <a:cs typeface="Varela Round" pitchFamily="2" charset="-79"/>
              </a:rPr>
              <a:t>clínico</a:t>
            </a:r>
            <a:r>
              <a:rPr lang="en-BR" b="1" dirty="0">
                <a:solidFill>
                  <a:srgbClr val="7030A0"/>
                </a:solidFill>
                <a:latin typeface="Varela Round" pitchFamily="2" charset="-79"/>
                <a:cs typeface="Varela Round" pitchFamily="2" charset="-79"/>
              </a:rPr>
              <a:t> </a:t>
            </a:r>
            <a:r>
              <a:rPr lang="pt-BR" b="1" dirty="0">
                <a:solidFill>
                  <a:srgbClr val="7030A0"/>
                </a:solidFill>
                <a:latin typeface="Varela Round" pitchFamily="2" charset="-79"/>
                <a:cs typeface="Varela Round" pitchFamily="2" charset="-79"/>
              </a:rPr>
              <a:t>em FHIR e seus </a:t>
            </a:r>
            <a:r>
              <a:rPr lang="en-BR" b="1" dirty="0">
                <a:solidFill>
                  <a:srgbClr val="7030A0"/>
                </a:solidFill>
                <a:latin typeface="Varela Round" pitchFamily="2" charset="-79"/>
                <a:cs typeface="Varela Round" pitchFamily="2" charset="-79"/>
              </a:rPr>
              <a:t>CodeSystems (Dicionários), ValueSets (</a:t>
            </a:r>
            <a:r>
              <a:rPr lang="pt-BR" b="1" dirty="0">
                <a:solidFill>
                  <a:srgbClr val="7030A0"/>
                </a:solidFill>
                <a:latin typeface="Varela Round" pitchFamily="2" charset="-79"/>
                <a:cs typeface="Varela Round" pitchFamily="2" charset="-79"/>
              </a:rPr>
              <a:t>Vocabulários</a:t>
            </a:r>
            <a:r>
              <a:rPr lang="en-BR" b="1" dirty="0">
                <a:solidFill>
                  <a:srgbClr val="7030A0"/>
                </a:solidFill>
                <a:latin typeface="Varela Round" pitchFamily="2" charset="-79"/>
                <a:cs typeface="Varela Round" pitchFamily="2" charset="-79"/>
              </a:rPr>
              <a:t>), ConceptMaps (Mapeamentos terminológicos c</a:t>
            </a:r>
            <a:r>
              <a:rPr lang="pt-BR" b="1" dirty="0">
                <a:solidFill>
                  <a:srgbClr val="7030A0"/>
                </a:solidFill>
                <a:latin typeface="Varela Round" pitchFamily="2" charset="-79"/>
                <a:cs typeface="Varela Round" pitchFamily="2" charset="-79"/>
              </a:rPr>
              <a:t>onforme</a:t>
            </a:r>
            <a:r>
              <a:rPr lang="en-BR" b="1" dirty="0">
                <a:solidFill>
                  <a:srgbClr val="7030A0"/>
                </a:solidFill>
                <a:latin typeface="Varela Round" pitchFamily="2" charset="-79"/>
                <a:cs typeface="Varela Round" pitchFamily="2" charset="-79"/>
              </a:rPr>
              <a:t> ISO</a:t>
            </a:r>
            <a:r>
              <a:rPr lang="pt-BR" b="1" dirty="0">
                <a:solidFill>
                  <a:srgbClr val="7030A0"/>
                </a:solidFill>
                <a:latin typeface="Varela Round" pitchFamily="2" charset="-79"/>
                <a:cs typeface="Varela Round" pitchFamily="2" charset="-79"/>
              </a:rPr>
              <a:t>/T</a:t>
            </a:r>
            <a:r>
              <a:rPr lang="en-BR" b="1" dirty="0">
                <a:solidFill>
                  <a:srgbClr val="7030A0"/>
                </a:solidFill>
                <a:latin typeface="Varela Round" pitchFamily="2" charset="-79"/>
                <a:cs typeface="Varela Round" pitchFamily="2" charset="-79"/>
              </a:rPr>
              <a:t>S 12300</a:t>
            </a:r>
            <a:r>
              <a:rPr lang="pt-BR" b="1" dirty="0">
                <a:solidFill>
                  <a:srgbClr val="7030A0"/>
                </a:solidFill>
                <a:latin typeface="Varela Round" pitchFamily="2" charset="-79"/>
                <a:cs typeface="Varela Round" pitchFamily="2" charset="-79"/>
              </a:rPr>
              <a:t>)</a:t>
            </a:r>
            <a:endParaRPr lang="en-BR" b="1" dirty="0">
              <a:solidFill>
                <a:srgbClr val="7030A0"/>
              </a:solidFill>
              <a:latin typeface="Varela Round" pitchFamily="2" charset="-79"/>
              <a:cs typeface="Varela Round" pitchFamily="2" charset="-79"/>
            </a:endParaRPr>
          </a:p>
          <a:p>
            <a:pPr lvl="1"/>
            <a:r>
              <a:rPr lang="en-BR" dirty="0">
                <a:solidFill>
                  <a:srgbClr val="7030A0"/>
                </a:solidFill>
                <a:latin typeface="Varela Round" pitchFamily="2" charset="-79"/>
                <a:cs typeface="Varela Round" pitchFamily="2" charset="-79"/>
              </a:rPr>
              <a:t>Disponibilização de APIs para consulta de termos (look</a:t>
            </a:r>
            <a:r>
              <a:rPr lang="pt-BR" dirty="0">
                <a:solidFill>
                  <a:srgbClr val="7030A0"/>
                </a:solidFill>
                <a:latin typeface="Varela Round" pitchFamily="2" charset="-79"/>
                <a:cs typeface="Varela Round" pitchFamily="2" charset="-79"/>
              </a:rPr>
              <a:t>u</a:t>
            </a:r>
            <a:r>
              <a:rPr lang="en-BR" dirty="0">
                <a:solidFill>
                  <a:srgbClr val="7030A0"/>
                </a:solidFill>
                <a:latin typeface="Varela Round" pitchFamily="2" charset="-79"/>
                <a:cs typeface="Varela Round" pitchFamily="2" charset="-79"/>
              </a:rPr>
              <a:t>p</a:t>
            </a:r>
            <a:r>
              <a:rPr lang="pt-BR" dirty="0">
                <a:solidFill>
                  <a:srgbClr val="7030A0"/>
                </a:solidFill>
                <a:latin typeface="Varela Round" pitchFamily="2" charset="-79"/>
                <a:cs typeface="Varela Round" pitchFamily="2" charset="-79"/>
              </a:rPr>
              <a:t>)</a:t>
            </a:r>
            <a:r>
              <a:rPr lang="en-BR" dirty="0">
                <a:solidFill>
                  <a:srgbClr val="7030A0"/>
                </a:solidFill>
                <a:latin typeface="Varela Round" pitchFamily="2" charset="-79"/>
                <a:cs typeface="Varela Round" pitchFamily="2" charset="-79"/>
              </a:rPr>
              <a:t>, tradução de termos (translate)</a:t>
            </a:r>
            <a:r>
              <a:rPr lang="pt-BR" dirty="0">
                <a:solidFill>
                  <a:srgbClr val="7030A0"/>
                </a:solidFill>
                <a:latin typeface="Varela Round" pitchFamily="2" charset="-79"/>
                <a:cs typeface="Varela Round" pitchFamily="2" charset="-79"/>
              </a:rPr>
              <a:t> e </a:t>
            </a:r>
            <a:r>
              <a:rPr lang="en-BR" b="1" dirty="0">
                <a:solidFill>
                  <a:srgbClr val="7030A0"/>
                </a:solidFill>
                <a:latin typeface="Varela Round" pitchFamily="2" charset="-79"/>
                <a:cs typeface="Varela Round" pitchFamily="2" charset="-79"/>
              </a:rPr>
              <a:t>expansão de </a:t>
            </a:r>
            <a:r>
              <a:rPr lang="pt-BR" b="1" dirty="0">
                <a:solidFill>
                  <a:srgbClr val="7030A0"/>
                </a:solidFill>
                <a:latin typeface="Varela Round" pitchFamily="2" charset="-79"/>
                <a:cs typeface="Varela Round" pitchFamily="2" charset="-79"/>
              </a:rPr>
              <a:t>vocabulários </a:t>
            </a:r>
            <a:r>
              <a:rPr lang="en-BR" b="1" dirty="0">
                <a:solidFill>
                  <a:srgbClr val="7030A0"/>
                </a:solidFill>
                <a:latin typeface="Varela Round" pitchFamily="2" charset="-79"/>
                <a:cs typeface="Varela Round" pitchFamily="2" charset="-79"/>
              </a:rPr>
              <a:t>(utilizada pelo GI para fins de validação semântica</a:t>
            </a:r>
            <a:r>
              <a:rPr lang="pt-BR" b="1" dirty="0">
                <a:solidFill>
                  <a:srgbClr val="7030A0"/>
                </a:solidFill>
                <a:latin typeface="Varela Round" pitchFamily="2" charset="-79"/>
                <a:cs typeface="Varela Round" pitchFamily="2" charset="-79"/>
              </a:rPr>
              <a:t> de um domínio específico)</a:t>
            </a:r>
            <a:r>
              <a:rPr lang="en-BR" b="1" dirty="0">
                <a:solidFill>
                  <a:srgbClr val="7030A0"/>
                </a:solidFill>
                <a:latin typeface="Varela Round" pitchFamily="2" charset="-79"/>
                <a:cs typeface="Varela Round" pitchFamily="2" charset="-79"/>
              </a:rPr>
              <a:t>, </a:t>
            </a:r>
            <a:r>
              <a:rPr lang="en-BR" dirty="0">
                <a:solidFill>
                  <a:srgbClr val="7030A0"/>
                </a:solidFill>
                <a:latin typeface="Varela Round" pitchFamily="2" charset="-79"/>
                <a:cs typeface="Varela Round" pitchFamily="2" charset="-79"/>
              </a:rPr>
              <a:t> </a:t>
            </a:r>
            <a:r>
              <a:rPr lang="pt-BR" dirty="0">
                <a:solidFill>
                  <a:srgbClr val="7030A0"/>
                </a:solidFill>
                <a:latin typeface="Varela Round" pitchFamily="2" charset="-79"/>
                <a:cs typeface="Varela Round" pitchFamily="2" charset="-79"/>
              </a:rPr>
              <a:t>além de </a:t>
            </a:r>
            <a:r>
              <a:rPr lang="en-BR" dirty="0">
                <a:solidFill>
                  <a:srgbClr val="7030A0"/>
                </a:solidFill>
                <a:latin typeface="Varela Round" pitchFamily="2" charset="-79"/>
                <a:cs typeface="Varela Round" pitchFamily="2" charset="-79"/>
              </a:rPr>
              <a:t>download das terminologias em formatos de planilhas como CSVs</a:t>
            </a:r>
            <a:endParaRPr lang="en-BR" b="1" dirty="0">
              <a:solidFill>
                <a:srgbClr val="7030A0"/>
              </a:solidFill>
              <a:latin typeface="Varela Round" pitchFamily="2" charset="-79"/>
              <a:cs typeface="Varela Round" pitchFamily="2" charset="-79"/>
            </a:endParaRPr>
          </a:p>
        </p:txBody>
      </p:sp>
      <p:grpSp>
        <p:nvGrpSpPr>
          <p:cNvPr id="5" name="Google Shape;73;p15">
            <a:extLst>
              <a:ext uri="{FF2B5EF4-FFF2-40B4-BE49-F238E27FC236}">
                <a16:creationId xmlns:a16="http://schemas.microsoft.com/office/drawing/2014/main" id="{399E04DE-3EE0-E19A-B6AB-0BD35C693B47}"/>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3E680FFF-1775-22B3-6005-20355E4052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1C026A71-861D-7272-9D08-FB5E7874212D}"/>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370B0B2B-5C5F-C196-8C25-9B028BCDF493}"/>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1A5BF8C-BF7A-E6CA-9886-39A99FCE965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670D938D-9944-E8B2-7062-D7824A448F8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562C2FE-75FB-65E4-45B4-287D55695AF7}"/>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A62BCC34-5187-D5F0-FC02-4C483DC0571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187570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826031" y="142034"/>
            <a:ext cx="7143750" cy="994172"/>
          </a:xfrm>
        </p:spPr>
        <p:txBody>
          <a:bodyPr>
            <a:normAutofit fontScale="90000"/>
          </a:bodyPr>
          <a:lstStyle/>
          <a:p>
            <a:pPr algn="ctr"/>
            <a:r>
              <a:rPr lang="en-BR" dirty="0">
                <a:solidFill>
                  <a:srgbClr val="7030A0"/>
                </a:solidFill>
                <a:latin typeface="Varela Round" pitchFamily="2" charset="-79"/>
                <a:cs typeface="Varela Round" pitchFamily="2" charset="-79"/>
              </a:rPr>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fontScale="92500" lnSpcReduction="10000"/>
          </a:bodyPr>
          <a:lstStyle/>
          <a:p>
            <a:r>
              <a:rPr lang="en-BR" dirty="0">
                <a:solidFill>
                  <a:srgbClr val="7030A0"/>
                </a:solidFill>
                <a:latin typeface="Varela Round" pitchFamily="2" charset="-79"/>
                <a:cs typeface="Varela Round" pitchFamily="2" charset="-79"/>
              </a:rPr>
              <a:t>Existem vários modelos de informação definidos, ainda sem modelo computacional;</a:t>
            </a:r>
          </a:p>
          <a:p>
            <a:r>
              <a:rPr lang="en-BR" dirty="0">
                <a:solidFill>
                  <a:srgbClr val="7030A0"/>
                </a:solidFill>
                <a:latin typeface="Varela Round" pitchFamily="2" charset="-79"/>
                <a:cs typeface="Varela Round" pitchFamily="2" charset="-79"/>
              </a:rPr>
              <a:t>Hoje as terminologias são mantidas por meio de processos artensanais e isolados e há necessidade de governança através de ferramentas e sistemas;</a:t>
            </a:r>
          </a:p>
          <a:p>
            <a:r>
              <a:rPr lang="en-BR" dirty="0">
                <a:solidFill>
                  <a:srgbClr val="7030A0"/>
                </a:solidFill>
                <a:latin typeface="Varela Round" pitchFamily="2" charset="-79"/>
                <a:cs typeface="Varela Round" pitchFamily="2" charset="-79"/>
              </a:rPr>
              <a:t>Identificar todas as terminologias utilizadas nos modelos atuais  e incorporá-las num sistema de gestão de terminologias  (CTS);</a:t>
            </a:r>
          </a:p>
          <a:p>
            <a:r>
              <a:rPr lang="en-BR" dirty="0">
                <a:solidFill>
                  <a:srgbClr val="7030A0"/>
                </a:solidFill>
                <a:latin typeface="Varela Round" pitchFamily="2" charset="-79"/>
                <a:cs typeface="Varela Round" pitchFamily="2" charset="-79"/>
              </a:rPr>
              <a:t>Identificar os gestores de cada dicionário para que eles se apropriem e garantam por meio de ferramentas a curadoria e sindicância dos seus dicionários;</a:t>
            </a:r>
          </a:p>
          <a:p>
            <a:r>
              <a:rPr lang="en-BR" dirty="0">
                <a:solidFill>
                  <a:srgbClr val="7030A0"/>
                </a:solidFill>
                <a:latin typeface="Varela Round" pitchFamily="2" charset="-79"/>
                <a:cs typeface="Varela Round" pitchFamily="2" charset="-79"/>
              </a:rPr>
              <a:t>Subcomitê de Gestão de Terminologias junto ao CGSD trabalhando alinhado com subcomitê de modelos de </a:t>
            </a:r>
            <a:r>
              <a:rPr lang="en-BR" dirty="0"/>
              <a:t>informação</a:t>
            </a:r>
            <a:r>
              <a:rPr lang="pt-BR" dirty="0"/>
              <a:t>.</a:t>
            </a:r>
            <a:endParaRPr lang="en-BR" dirty="0"/>
          </a:p>
        </p:txBody>
      </p:sp>
      <p:grpSp>
        <p:nvGrpSpPr>
          <p:cNvPr id="4" name="Google Shape;73;p15">
            <a:extLst>
              <a:ext uri="{FF2B5EF4-FFF2-40B4-BE49-F238E27FC236}">
                <a16:creationId xmlns:a16="http://schemas.microsoft.com/office/drawing/2014/main" id="{C0CAB1E2-79E6-95D6-2C7C-281CA04788B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15E6BF6-56FE-1393-6C8A-D8ED3B5B787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75A26EA-7071-FE4F-22C3-BEDC49F44520}"/>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B555D0BA-5094-9924-E718-274BF170AD3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8C9B6B6-85DF-ABEB-290E-D7F4C98DDFD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0C218530-AD26-FCF7-C4DF-E604055E4B3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C8243C6-EC41-5E95-4436-938BCD0A4DEE}"/>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D2BACB72-C910-F3A5-64CC-68B43BC50211}"/>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869769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8C364-3DC1-7EE8-4726-F27ABB46FFFF}"/>
              </a:ext>
            </a:extLst>
          </p:cNvPr>
          <p:cNvSpPr>
            <a:spLocks noGrp="1"/>
          </p:cNvSpPr>
          <p:nvPr>
            <p:ph type="title"/>
          </p:nvPr>
        </p:nvSpPr>
        <p:spPr>
          <a:xfrm>
            <a:off x="562356" y="85997"/>
            <a:ext cx="7886700" cy="994172"/>
          </a:xfrm>
        </p:spPr>
        <p:txBody>
          <a:bodyPr/>
          <a:lstStyle/>
          <a:p>
            <a:r>
              <a:rPr lang="en-BR" dirty="0">
                <a:solidFill>
                  <a:srgbClr val="7030A0"/>
                </a:solidFill>
                <a:latin typeface="Varela Round" pitchFamily="2" charset="-79"/>
                <a:cs typeface="Varela Round" pitchFamily="2" charset="-79"/>
              </a:rPr>
              <a:t>Importância do GI IPS Brasil para RNDS</a:t>
            </a:r>
          </a:p>
        </p:txBody>
      </p:sp>
      <p:sp>
        <p:nvSpPr>
          <p:cNvPr id="3" name="Content Placeholder 2">
            <a:extLst>
              <a:ext uri="{FF2B5EF4-FFF2-40B4-BE49-F238E27FC236}">
                <a16:creationId xmlns:a16="http://schemas.microsoft.com/office/drawing/2014/main" id="{B5A89BEE-1591-860F-8400-253BAFE7BB16}"/>
              </a:ext>
            </a:extLst>
          </p:cNvPr>
          <p:cNvSpPr>
            <a:spLocks noGrp="1"/>
          </p:cNvSpPr>
          <p:nvPr>
            <p:ph idx="1"/>
          </p:nvPr>
        </p:nvSpPr>
        <p:spPr/>
        <p:txBody>
          <a:bodyPr>
            <a:normAutofit/>
          </a:bodyPr>
          <a:lstStyle/>
          <a:p>
            <a:r>
              <a:rPr lang="en-US" dirty="0"/>
              <a:t>O</a:t>
            </a:r>
            <a:r>
              <a:rPr lang="en-BR" dirty="0"/>
              <a:t> </a:t>
            </a:r>
            <a:r>
              <a:rPr lang="en-BR" dirty="0">
                <a:solidFill>
                  <a:srgbClr val="7030A0"/>
                </a:solidFill>
                <a:latin typeface="Varela Round" pitchFamily="2" charset="-79"/>
                <a:cs typeface="Varela Round" pitchFamily="2" charset="-79"/>
              </a:rPr>
              <a:t>GI IPS Brasil:</a:t>
            </a:r>
          </a:p>
          <a:p>
            <a:pPr lvl="1"/>
            <a:r>
              <a:rPr lang="pt-BR" dirty="0">
                <a:solidFill>
                  <a:srgbClr val="7030A0"/>
                </a:solidFill>
                <a:latin typeface="Varela Round" pitchFamily="2" charset="-79"/>
                <a:cs typeface="Varela Round" pitchFamily="2" charset="-79"/>
              </a:rPr>
              <a:t>Caso de uso m</a:t>
            </a:r>
            <a:r>
              <a:rPr lang="en-BR" dirty="0">
                <a:solidFill>
                  <a:srgbClr val="7030A0"/>
                </a:solidFill>
                <a:latin typeface="Varela Round" pitchFamily="2" charset="-79"/>
                <a:cs typeface="Varela Round" pitchFamily="2" charset="-79"/>
              </a:rPr>
              <a:t>inimalista; </a:t>
            </a:r>
          </a:p>
          <a:p>
            <a:pPr lvl="1"/>
            <a:r>
              <a:rPr lang="pt-BR"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gnóstico à especialidades;</a:t>
            </a:r>
          </a:p>
          <a:p>
            <a:pPr lvl="1"/>
            <a:r>
              <a:rPr lang="pt-BR" dirty="0">
                <a:solidFill>
                  <a:srgbClr val="7030A0"/>
                </a:solidFill>
                <a:latin typeface="Varela Round" pitchFamily="2" charset="-79"/>
                <a:cs typeface="Varela Round" pitchFamily="2" charset="-79"/>
              </a:rPr>
              <a:t>E</a:t>
            </a:r>
            <a:r>
              <a:rPr lang="en-BR" dirty="0">
                <a:solidFill>
                  <a:srgbClr val="7030A0"/>
                </a:solidFill>
                <a:latin typeface="Varela Round" pitchFamily="2" charset="-79"/>
                <a:cs typeface="Varela Round" pitchFamily="2" charset="-79"/>
              </a:rPr>
              <a:t>xtensível;</a:t>
            </a:r>
          </a:p>
          <a:p>
            <a:pPr lvl="1"/>
            <a:r>
              <a:rPr lang="pt-BR" dirty="0">
                <a:solidFill>
                  <a:srgbClr val="7030A0"/>
                </a:solidFill>
                <a:latin typeface="Varela Round" pitchFamily="2" charset="-79"/>
                <a:cs typeface="Varela Round" pitchFamily="2" charset="-79"/>
              </a:rPr>
              <a:t>S</a:t>
            </a:r>
            <a:r>
              <a:rPr lang="en-BR" dirty="0">
                <a:solidFill>
                  <a:srgbClr val="7030A0"/>
                </a:solidFill>
                <a:latin typeface="Varela Round" pitchFamily="2" charset="-79"/>
                <a:cs typeface="Varela Round" pitchFamily="2" charset="-79"/>
              </a:rPr>
              <a:t>egue o modelo </a:t>
            </a:r>
            <a:r>
              <a:rPr lang="pt-BR" dirty="0">
                <a:solidFill>
                  <a:srgbClr val="7030A0"/>
                </a:solidFill>
                <a:latin typeface="Varela Round" pitchFamily="2" charset="-79"/>
                <a:cs typeface="Varela Round" pitchFamily="2" charset="-79"/>
              </a:rPr>
              <a:t>do sumário internacional do paciente (IPS)</a:t>
            </a:r>
            <a:r>
              <a:rPr lang="en-BR" dirty="0">
                <a:solidFill>
                  <a:srgbClr val="7030A0"/>
                </a:solidFill>
                <a:latin typeface="Varela Round" pitchFamily="2" charset="-79"/>
                <a:cs typeface="Varela Round" pitchFamily="2" charset="-79"/>
              </a:rPr>
              <a:t>;</a:t>
            </a:r>
          </a:p>
          <a:p>
            <a:pPr lvl="1"/>
            <a:r>
              <a:rPr lang="en-US" dirty="0" err="1">
                <a:solidFill>
                  <a:srgbClr val="7030A0"/>
                </a:solidFill>
                <a:latin typeface="Varela Round" pitchFamily="2" charset="-79"/>
                <a:cs typeface="Varela Round" pitchFamily="2" charset="-79"/>
              </a:rPr>
              <a:t>Estruturante</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na</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medida</a:t>
            </a:r>
            <a:r>
              <a:rPr lang="en-US" dirty="0">
                <a:solidFill>
                  <a:srgbClr val="7030A0"/>
                </a:solidFill>
                <a:latin typeface="Varela Round" pitchFamily="2" charset="-79"/>
                <a:cs typeface="Varela Round" pitchFamily="2" charset="-79"/>
              </a:rPr>
              <a:t> que define identificadores de </a:t>
            </a:r>
            <a:r>
              <a:rPr lang="en-US" dirty="0" err="1">
                <a:solidFill>
                  <a:srgbClr val="7030A0"/>
                </a:solidFill>
                <a:latin typeface="Varela Round" pitchFamily="2" charset="-79"/>
                <a:cs typeface="Varela Round" pitchFamily="2" charset="-79"/>
              </a:rPr>
              <a:t>indivíduos</a:t>
            </a:r>
            <a:r>
              <a:rPr lang="en-US" dirty="0">
                <a:solidFill>
                  <a:srgbClr val="7030A0"/>
                </a:solidFill>
                <a:latin typeface="Varela Round" pitchFamily="2" charset="-79"/>
                <a:cs typeface="Varela Round" pitchFamily="2" charset="-79"/>
              </a:rPr>
              <a:t> e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r>
              <a:rPr lang="en-US" dirty="0">
                <a:solidFill>
                  <a:srgbClr val="7030A0"/>
                </a:solidFill>
                <a:latin typeface="Varela Round" pitchFamily="2" charset="-79"/>
                <a:cs typeface="Varela Round" pitchFamily="2" charset="-79"/>
              </a:rPr>
              <a:t> e  </a:t>
            </a:r>
            <a:r>
              <a:rPr lang="en-US" dirty="0" err="1">
                <a:solidFill>
                  <a:srgbClr val="7030A0"/>
                </a:solidFill>
                <a:latin typeface="Varela Round" pitchFamily="2" charset="-79"/>
                <a:cs typeface="Varela Round" pitchFamily="2" charset="-79"/>
              </a:rPr>
              <a:t>vocabulários</a:t>
            </a:r>
            <a:r>
              <a:rPr lang="en-US" dirty="0">
                <a:solidFill>
                  <a:srgbClr val="7030A0"/>
                </a:solidFill>
                <a:latin typeface="Varela Round" pitchFamily="2" charset="-79"/>
                <a:cs typeface="Varela Round" pitchFamily="2" charset="-79"/>
              </a:rPr>
              <a:t> nacionais e m</a:t>
            </a:r>
            <a:r>
              <a:rPr lang="en-BR" dirty="0">
                <a:solidFill>
                  <a:srgbClr val="7030A0"/>
                </a:solidFill>
                <a:latin typeface="Varela Round" pitchFamily="2" charset="-79"/>
                <a:cs typeface="Varela Round" pitchFamily="2" charset="-79"/>
              </a:rPr>
              <a:t>apeamentos;</a:t>
            </a:r>
          </a:p>
          <a:p>
            <a:pPr lvl="1"/>
            <a:r>
              <a:rPr lang="en-BR" dirty="0">
                <a:solidFill>
                  <a:srgbClr val="7030A0"/>
                </a:solidFill>
                <a:latin typeface="Varela Round" pitchFamily="2" charset="-79"/>
                <a:cs typeface="Varela Round" pitchFamily="2" charset="-79"/>
              </a:rPr>
              <a:t>O GI IPS Brasil poderá ser utilizado como o GI Nacional aberto e extensível, aderente ao FHIR R4 (</a:t>
            </a:r>
            <a:r>
              <a:rPr lang="pt-BR" dirty="0">
                <a:solidFill>
                  <a:srgbClr val="7030A0"/>
                </a:solidFill>
                <a:latin typeface="Varela Round" pitchFamily="2" charset="-79"/>
                <a:cs typeface="Varela Round" pitchFamily="2" charset="-79"/>
              </a:rPr>
              <a:t>seguindo o </a:t>
            </a:r>
            <a:r>
              <a:rPr lang="en-BR" dirty="0">
                <a:solidFill>
                  <a:srgbClr val="7030A0"/>
                </a:solidFill>
                <a:latin typeface="Varela Round" pitchFamily="2" charset="-79"/>
                <a:cs typeface="Varela Round" pitchFamily="2" charset="-79"/>
              </a:rPr>
              <a:t>exemplo</a:t>
            </a:r>
            <a:r>
              <a:rPr lang="pt-BR" dirty="0">
                <a:solidFill>
                  <a:srgbClr val="7030A0"/>
                </a:solidFill>
                <a:latin typeface="Varela Round" pitchFamily="2" charset="-79"/>
                <a:cs typeface="Varela Round" pitchFamily="2" charset="-79"/>
              </a:rPr>
              <a:t> do</a:t>
            </a:r>
            <a:r>
              <a:rPr lang="en-BR" dirty="0">
                <a:solidFill>
                  <a:srgbClr val="7030A0"/>
                </a:solidFill>
                <a:latin typeface="Varela Round" pitchFamily="2" charset="-79"/>
                <a:cs typeface="Varela Round" pitchFamily="2" charset="-79"/>
              </a:rPr>
              <a:t> Canadá);</a:t>
            </a:r>
          </a:p>
          <a:p>
            <a:pPr lvl="1"/>
            <a:r>
              <a:rPr lang="en-BR" b="1" dirty="0">
                <a:solidFill>
                  <a:srgbClr val="7030A0"/>
                </a:solidFill>
                <a:latin typeface="Varela Round" pitchFamily="2" charset="-79"/>
                <a:cs typeface="Varela Round" pitchFamily="2" charset="-79"/>
              </a:rPr>
              <a:t>Estruturante para a interoperabilidade em âmbito nacional ( </a:t>
            </a:r>
            <a:r>
              <a:rPr lang="en-BR" dirty="0">
                <a:solidFill>
                  <a:srgbClr val="7030A0"/>
                </a:solidFill>
                <a:latin typeface="Varela Round" pitchFamily="2" charset="-79"/>
                <a:cs typeface="Varela Round" pitchFamily="2" charset="-79"/>
              </a:rPr>
              <a:t>por exemlo Guia ANS </a:t>
            </a:r>
            <a:r>
              <a:rPr lang="en-US" dirty="0">
                <a:solidFill>
                  <a:srgbClr val="7030A0"/>
                </a:solidFill>
                <a:latin typeface="Varela Round" pitchFamily="2" charset="-79"/>
                <a:cs typeface="Varela Round" pitchFamily="2" charset="-79"/>
              </a:rPr>
              <a:t>(do </a:t>
            </a:r>
            <a:r>
              <a:rPr lang="en-US" dirty="0" err="1">
                <a:solidFill>
                  <a:srgbClr val="7030A0"/>
                </a:solidFill>
                <a:latin typeface="Varela Round" pitchFamily="2" charset="-79"/>
                <a:cs typeface="Varela Round" pitchFamily="2" charset="-79"/>
              </a:rPr>
              <a:t>Projeto</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Padronização</a:t>
            </a:r>
            <a:r>
              <a:rPr lang="en-US" dirty="0">
                <a:solidFill>
                  <a:srgbClr val="7030A0"/>
                </a:solidFill>
                <a:latin typeface="Varela Round" pitchFamily="2" charset="-79"/>
                <a:cs typeface="Varela Round" pitchFamily="2" charset="-79"/>
              </a:rPr>
              <a:t> e </a:t>
            </a:r>
            <a:r>
              <a:rPr lang="en-US" dirty="0" err="1">
                <a:solidFill>
                  <a:srgbClr val="7030A0"/>
                </a:solidFill>
                <a:latin typeface="Varela Round" pitchFamily="2" charset="-79"/>
                <a:cs typeface="Varela Round" pitchFamily="2" charset="-79"/>
              </a:rPr>
              <a:t>Qualificação</a:t>
            </a:r>
            <a:r>
              <a:rPr lang="en-US" dirty="0">
                <a:solidFill>
                  <a:srgbClr val="7030A0"/>
                </a:solidFill>
                <a:latin typeface="Varela Round" pitchFamily="2" charset="-79"/>
                <a:cs typeface="Varela Round" pitchFamily="2" charset="-79"/>
              </a:rPr>
              <a:t> dos Dados </a:t>
            </a:r>
            <a:r>
              <a:rPr lang="en-US" dirty="0" err="1">
                <a:solidFill>
                  <a:srgbClr val="7030A0"/>
                </a:solidFill>
                <a:latin typeface="Varela Round" pitchFamily="2" charset="-79"/>
                <a:cs typeface="Varela Round" pitchFamily="2" charset="-79"/>
              </a:rPr>
              <a:t>Assistenciais</a:t>
            </a:r>
            <a:r>
              <a:rPr lang="en-US" dirty="0">
                <a:solidFill>
                  <a:srgbClr val="7030A0"/>
                </a:solidFill>
                <a:latin typeface="Varela Round" pitchFamily="2" charset="-79"/>
                <a:cs typeface="Varela Round" pitchFamily="2" charset="-79"/>
              </a:rPr>
              <a:t> da </a:t>
            </a:r>
            <a:r>
              <a:rPr lang="en-US" dirty="0" err="1">
                <a:solidFill>
                  <a:srgbClr val="7030A0"/>
                </a:solidFill>
                <a:latin typeface="Varela Round" pitchFamily="2" charset="-79"/>
                <a:cs typeface="Varela Round" pitchFamily="2" charset="-79"/>
              </a:rPr>
              <a:t>Saúde</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Suplementar</a:t>
            </a:r>
            <a:r>
              <a:rPr lang="en-US" dirty="0">
                <a:solidFill>
                  <a:srgbClr val="7030A0"/>
                </a:solidFill>
                <a:latin typeface="Varela Round" pitchFamily="2" charset="-79"/>
                <a:cs typeface="Varela Round" pitchFamily="2" charset="-79"/>
              </a:rPr>
              <a:t> (PQDAS) </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0C674101-6F72-F55B-C269-9D79B7CE315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EE27235-69B3-F0D9-C392-14E99B5B90E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70F221A5-CFDE-95F7-5F98-8FC9122191FE}"/>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8733265-45CF-76A7-6BD7-6525AA5764A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D0174FCD-29AB-D81C-7B84-77B4117C1475}"/>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0B9584E-B40E-9477-8AF2-2A724DF6867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0A5581D8-6CDC-8AB3-0442-AA436B9D72CC}"/>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FD7D53E-BB51-568D-158D-08E6915BE875}"/>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93671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E2910-F68F-AFB3-F44D-C45BAEDF1520}"/>
              </a:ext>
            </a:extLst>
          </p:cNvPr>
          <p:cNvSpPr>
            <a:spLocks noGrp="1"/>
          </p:cNvSpPr>
          <p:nvPr>
            <p:ph type="title"/>
          </p:nvPr>
        </p:nvSpPr>
        <p:spPr>
          <a:xfrm>
            <a:off x="610114" y="164811"/>
            <a:ext cx="7886700" cy="994172"/>
          </a:xfrm>
        </p:spPr>
        <p:txBody>
          <a:bodyPr/>
          <a:lstStyle/>
          <a:p>
            <a:r>
              <a:rPr lang="en-BR" dirty="0">
                <a:solidFill>
                  <a:srgbClr val="7030A0"/>
                </a:solidFill>
              </a:rPr>
              <a:t>Próximos Passos</a:t>
            </a:r>
          </a:p>
        </p:txBody>
      </p:sp>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p:txBody>
          <a:bodyPr/>
          <a:lstStyle/>
          <a:p>
            <a:r>
              <a:rPr lang="en-BR" dirty="0">
                <a:solidFill>
                  <a:srgbClr val="7030A0"/>
                </a:solidFill>
                <a:latin typeface="Varela Round" pitchFamily="2" charset="-79"/>
                <a:cs typeface="Varela Round" pitchFamily="2" charset="-79"/>
              </a:rPr>
              <a:t>Estender o IPS Brasil para as demais seções do Sumário</a:t>
            </a:r>
          </a:p>
          <a:p>
            <a:r>
              <a:rPr lang="en-BR" dirty="0">
                <a:solidFill>
                  <a:srgbClr val="7030A0"/>
                </a:solidFill>
                <a:latin typeface="Varela Round" pitchFamily="2" charset="-79"/>
                <a:cs typeface="Varela Round" pitchFamily="2" charset="-79"/>
              </a:rPr>
              <a:t> Contribuir com a comunidade internacional na definição do bloco de história social incluindo os  Determinantes Sociais de Saúde </a:t>
            </a:r>
          </a:p>
          <a:p>
            <a:r>
              <a:rPr lang="en-BR" dirty="0">
                <a:solidFill>
                  <a:srgbClr val="7030A0"/>
                </a:solidFill>
                <a:latin typeface="Varela Round" pitchFamily="2" charset="-79"/>
                <a:cs typeface="Varela Round" pitchFamily="2" charset="-79"/>
              </a:rPr>
              <a:t>Apoiar o MS na construção dos artefatos de informação em computacionais das seções adicionais do Sumário e na atualização da OBM</a:t>
            </a:r>
          </a:p>
          <a:p>
            <a:r>
              <a:rPr lang="en-BR" dirty="0">
                <a:solidFill>
                  <a:srgbClr val="7030A0"/>
                </a:solidFill>
                <a:latin typeface="Varela Round" pitchFamily="2" charset="-79"/>
                <a:cs typeface="Varela Round" pitchFamily="2" charset="-79"/>
              </a:rPr>
              <a:t>Atualizar a OBM para o elenco de outubro de 2024 CMED. Apoiar o MS na validação dos conceitos da OBM</a:t>
            </a:r>
          </a:p>
          <a:p>
            <a:pPr marL="0" indent="0">
              <a:buNone/>
            </a:pPr>
            <a:endParaRPr lang="en-BR" dirty="0"/>
          </a:p>
        </p:txBody>
      </p:sp>
      <p:grpSp>
        <p:nvGrpSpPr>
          <p:cNvPr id="4" name="Google Shape;73;p15">
            <a:extLst>
              <a:ext uri="{FF2B5EF4-FFF2-40B4-BE49-F238E27FC236}">
                <a16:creationId xmlns:a16="http://schemas.microsoft.com/office/drawing/2014/main" id="{BE14EBBD-A511-B7C5-9459-867F12BB41D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0831A438-8F80-62FC-B622-FD42344E40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960257C9-444E-8D7E-1101-F26796FB4E25}"/>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CAC02B98-8565-2E4A-E26B-770C80BBE23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EC2767D-F72C-A5E1-D0B2-E4F9598114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81E54D3-4502-8CF2-93C4-6D5E2BBFB25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6E6F8A37-7A2C-1265-A7BF-06A42ADFD7E5}"/>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14A455DD-08A9-9132-C9AD-451546801376}"/>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344369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0983-775E-7230-1AC3-6A0D43CE89E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Participações em eventos</a:t>
            </a:r>
          </a:p>
        </p:txBody>
      </p:sp>
      <p:sp>
        <p:nvSpPr>
          <p:cNvPr id="3" name="Content Placeholder 2">
            <a:extLst>
              <a:ext uri="{FF2B5EF4-FFF2-40B4-BE49-F238E27FC236}">
                <a16:creationId xmlns:a16="http://schemas.microsoft.com/office/drawing/2014/main" id="{7ADE785A-A0AC-50D1-3561-AB91E3AE7777}"/>
              </a:ext>
            </a:extLst>
          </p:cNvPr>
          <p:cNvSpPr>
            <a:spLocks noGrp="1"/>
          </p:cNvSpPr>
          <p:nvPr>
            <p:ph idx="1"/>
          </p:nvPr>
        </p:nvSpPr>
        <p:spPr/>
        <p:txBody>
          <a:bodyPr/>
          <a:lstStyle/>
          <a:p>
            <a:r>
              <a:rPr lang="en-BR" dirty="0">
                <a:solidFill>
                  <a:srgbClr val="7030A0"/>
                </a:solidFill>
                <a:latin typeface="Varela Round" pitchFamily="2" charset="-79"/>
                <a:cs typeface="Varela Round" pitchFamily="2" charset="-79"/>
              </a:rPr>
              <a:t>Outubro 2023</a:t>
            </a:r>
          </a:p>
          <a:p>
            <a:pPr lvl="1"/>
            <a:r>
              <a:rPr lang="en-BR" dirty="0">
                <a:solidFill>
                  <a:srgbClr val="7030A0"/>
                </a:solidFill>
                <a:latin typeface="Varela Round" pitchFamily="2" charset="-79"/>
                <a:cs typeface="Varela Round" pitchFamily="2" charset="-79"/>
              </a:rPr>
              <a:t>Poster - </a:t>
            </a:r>
            <a:r>
              <a:rPr lang="en-US" dirty="0">
                <a:solidFill>
                  <a:srgbClr val="7030A0"/>
                </a:solidFill>
                <a:latin typeface="Varela Round" pitchFamily="2" charset="-79"/>
                <a:cs typeface="Varela Round" pitchFamily="2" charset="-79"/>
              </a:rPr>
              <a:t>A </a:t>
            </a:r>
            <a:r>
              <a:rPr lang="en-US" dirty="0" err="1">
                <a:solidFill>
                  <a:srgbClr val="7030A0"/>
                </a:solidFill>
                <a:latin typeface="Varela Round" pitchFamily="2" charset="-79"/>
                <a:cs typeface="Varela Round" pitchFamily="2" charset="-79"/>
              </a:rPr>
              <a:t>Construção</a:t>
            </a:r>
            <a:r>
              <a:rPr lang="en-US" dirty="0">
                <a:solidFill>
                  <a:srgbClr val="7030A0"/>
                </a:solidFill>
                <a:latin typeface="Varela Round" pitchFamily="2" charset="-79"/>
                <a:cs typeface="Varela Round" pitchFamily="2" charset="-79"/>
              </a:rPr>
              <a:t> do </a:t>
            </a:r>
            <a:r>
              <a:rPr lang="en-US" dirty="0" err="1">
                <a:solidFill>
                  <a:srgbClr val="7030A0"/>
                </a:solidFill>
                <a:latin typeface="Varela Round" pitchFamily="2" charset="-79"/>
                <a:cs typeface="Varela Round" pitchFamily="2" charset="-79"/>
              </a:rPr>
              <a:t>Sumário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Internacional</a:t>
            </a:r>
            <a:r>
              <a:rPr lang="en-US" dirty="0">
                <a:solidFill>
                  <a:srgbClr val="7030A0"/>
                </a:solidFill>
                <a:latin typeface="Varela Round" pitchFamily="2" charset="-79"/>
                <a:cs typeface="Varela Round" pitchFamily="2" charset="-79"/>
              </a:rPr>
              <a:t> do </a:t>
            </a:r>
            <a:r>
              <a:rPr lang="en-US" dirty="0" err="1">
                <a:solidFill>
                  <a:srgbClr val="7030A0"/>
                </a:solidFill>
                <a:latin typeface="Varela Round" pitchFamily="2" charset="-79"/>
                <a:cs typeface="Varela Round" pitchFamily="2" charset="-79"/>
              </a:rPr>
              <a:t>Paciente</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Brasil</a:t>
            </a:r>
            <a:r>
              <a:rPr lang="en-US" dirty="0">
                <a:solidFill>
                  <a:srgbClr val="7030A0"/>
                </a:solidFill>
                <a:latin typeface="Varela Round" pitchFamily="2" charset="-79"/>
                <a:cs typeface="Varela Round" pitchFamily="2" charset="-79"/>
              </a:rPr>
              <a:t> - </a:t>
            </a:r>
            <a:r>
              <a:rPr lang="en-BR" dirty="0">
                <a:solidFill>
                  <a:srgbClr val="7030A0"/>
                </a:solidFill>
                <a:latin typeface="Varela Round" pitchFamily="2" charset="-79"/>
                <a:cs typeface="Varela Round" pitchFamily="2" charset="-79"/>
              </a:rPr>
              <a:t>1 Simpósio Internacional de  Transformação Digital no SUS, São Paulo</a:t>
            </a:r>
          </a:p>
          <a:p>
            <a:pPr lvl="1"/>
            <a:r>
              <a:rPr lang="en-BR" dirty="0">
                <a:solidFill>
                  <a:srgbClr val="7030A0"/>
                </a:solidFill>
                <a:latin typeface="Varela Round" pitchFamily="2" charset="-79"/>
                <a:cs typeface="Varela Round" pitchFamily="2" charset="-79"/>
              </a:rPr>
              <a:t>Apresentação oral – </a:t>
            </a:r>
            <a:r>
              <a:rPr lang="en-US" dirty="0">
                <a:solidFill>
                  <a:srgbClr val="7030A0"/>
                </a:solidFill>
                <a:latin typeface="Varela Round" pitchFamily="2" charset="-79"/>
                <a:cs typeface="Varela Round" pitchFamily="2" charset="-79"/>
              </a:rPr>
              <a:t>SNOMED-IPS – SNOMED EXPO 2023, Atlanta, USA</a:t>
            </a:r>
            <a:endParaRPr lang="en-BR" dirty="0">
              <a:solidFill>
                <a:srgbClr val="7030A0"/>
              </a:solidFill>
              <a:latin typeface="Varela Round" pitchFamily="2" charset="-79"/>
              <a:cs typeface="Varela Round" pitchFamily="2" charset="-79"/>
            </a:endParaRPr>
          </a:p>
          <a:p>
            <a:pPr lvl="2"/>
            <a:r>
              <a:rPr lang="en-US" dirty="0">
                <a:solidFill>
                  <a:srgbClr val="7030A0"/>
                </a:solidFill>
                <a:latin typeface="Varela Round" pitchFamily="2" charset="-79"/>
                <a:cs typeface="Varela Round" pitchFamily="2" charset="-79"/>
              </a:rPr>
              <a:t>Construction of the Immunization Component of the Brazilian IPS - (International Patient Summary): mapping of local vaccines terminologies to SNOMED-IPS</a:t>
            </a:r>
          </a:p>
          <a:p>
            <a:pPr lvl="2"/>
            <a:r>
              <a:rPr lang="en-US" dirty="0">
                <a:solidFill>
                  <a:srgbClr val="7030A0"/>
                </a:solidFill>
                <a:latin typeface="Varela Round" pitchFamily="2" charset="-79"/>
                <a:cs typeface="Varela Round" pitchFamily="2" charset="-79"/>
              </a:rPr>
              <a:t>Clinical Recommendation of Allergies and Adverse Reactions from SNOMED-CT sub-ontologies and natural language processing</a:t>
            </a:r>
          </a:p>
          <a:p>
            <a:pPr lvl="1"/>
            <a:r>
              <a:rPr lang="en-US" dirty="0">
                <a:solidFill>
                  <a:srgbClr val="7030A0"/>
                </a:solidFill>
                <a:latin typeface="Varela Round" pitchFamily="2" charset="-79"/>
                <a:cs typeface="Varela Round" pitchFamily="2" charset="-79"/>
              </a:rPr>
              <a:t>Poster - Mapping of the Brazilian Classification of Allergies and Adverse reactions (CBARA) to SNOMED-IPS – SNOMED EXPO 2023, Atlanta</a:t>
            </a:r>
            <a:endParaRPr lang="en-BR" dirty="0">
              <a:solidFill>
                <a:srgbClr val="7030A0"/>
              </a:solidFill>
              <a:latin typeface="Varela Round" pitchFamily="2" charset="-79"/>
              <a:cs typeface="Varela Round" pitchFamily="2" charset="-79"/>
            </a:endParaRPr>
          </a:p>
          <a:p>
            <a:pPr lvl="1"/>
            <a:endParaRPr lang="en-BR" dirty="0"/>
          </a:p>
        </p:txBody>
      </p:sp>
      <p:pic>
        <p:nvPicPr>
          <p:cNvPr id="5" name="Picture 4">
            <a:extLst>
              <a:ext uri="{FF2B5EF4-FFF2-40B4-BE49-F238E27FC236}">
                <a16:creationId xmlns:a16="http://schemas.microsoft.com/office/drawing/2014/main" id="{5DC10AD1-2800-9339-EC5E-9819A25808B4}"/>
              </a:ext>
            </a:extLst>
          </p:cNvPr>
          <p:cNvPicPr>
            <a:picLocks noChangeAspect="1"/>
          </p:cNvPicPr>
          <p:nvPr/>
        </p:nvPicPr>
        <p:blipFill>
          <a:blip r:embed="rId2"/>
          <a:stretch>
            <a:fillRect/>
          </a:stretch>
        </p:blipFill>
        <p:spPr>
          <a:xfrm>
            <a:off x="1871105" y="1345682"/>
            <a:ext cx="5829300" cy="2969514"/>
          </a:xfrm>
          <a:prstGeom prst="rect">
            <a:avLst/>
          </a:prstGeom>
        </p:spPr>
      </p:pic>
      <p:grpSp>
        <p:nvGrpSpPr>
          <p:cNvPr id="4" name="Google Shape;73;p15">
            <a:extLst>
              <a:ext uri="{FF2B5EF4-FFF2-40B4-BE49-F238E27FC236}">
                <a16:creationId xmlns:a16="http://schemas.microsoft.com/office/drawing/2014/main" id="{211A6FB9-58C1-749C-C210-CC8119781C7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CB02F2FD-68FD-DA22-3BF7-577A1D4A55E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3F431F3D-4F4D-F3C3-FDDD-243C3D10011F}"/>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6BBFBF25-E0BB-E42C-AD21-99FDE3002774}"/>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4D857EAA-F36C-F385-9C4B-0A387E8A7B53}"/>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505F517F-AE1B-9984-52EE-9EEE2A81783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5ACF2FFA-05E2-6EA4-6DF0-BAE675C1EF19}"/>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9222448-5955-F4A9-ED8D-34F243EF2AC4}"/>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20690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5206-8804-FDA1-3301-15AD006D925A}"/>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Participações em eventos</a:t>
            </a:r>
          </a:p>
        </p:txBody>
      </p:sp>
      <p:sp>
        <p:nvSpPr>
          <p:cNvPr id="3" name="Content Placeholder 2">
            <a:extLst>
              <a:ext uri="{FF2B5EF4-FFF2-40B4-BE49-F238E27FC236}">
                <a16:creationId xmlns:a16="http://schemas.microsoft.com/office/drawing/2014/main" id="{D0434497-2312-5BA5-C4AA-62439A043BB6}"/>
              </a:ext>
            </a:extLst>
          </p:cNvPr>
          <p:cNvSpPr>
            <a:spLocks noGrp="1"/>
          </p:cNvSpPr>
          <p:nvPr>
            <p:ph idx="1"/>
          </p:nvPr>
        </p:nvSpPr>
        <p:spPr/>
        <p:txBody>
          <a:bodyPr/>
          <a:lstStyle/>
          <a:p>
            <a:r>
              <a:rPr lang="en-BR" dirty="0">
                <a:solidFill>
                  <a:srgbClr val="7030A0"/>
                </a:solidFill>
                <a:latin typeface="Varela Round" pitchFamily="2" charset="-79"/>
                <a:cs typeface="Varela Round" pitchFamily="2" charset="-79"/>
              </a:rPr>
              <a:t>Plataforma Mangárá  utilizando CHIME da AWS apresentação no evento em novembro 2023, Las Vegas</a:t>
            </a:r>
          </a:p>
        </p:txBody>
      </p:sp>
      <p:pic>
        <p:nvPicPr>
          <p:cNvPr id="4" name="Picture 3">
            <a:extLst>
              <a:ext uri="{FF2B5EF4-FFF2-40B4-BE49-F238E27FC236}">
                <a16:creationId xmlns:a16="http://schemas.microsoft.com/office/drawing/2014/main" id="{116E2539-BA51-1003-AB41-59B80F949B29}"/>
              </a:ext>
            </a:extLst>
          </p:cNvPr>
          <p:cNvPicPr>
            <a:picLocks noChangeAspect="1"/>
          </p:cNvPicPr>
          <p:nvPr/>
        </p:nvPicPr>
        <p:blipFill>
          <a:blip r:embed="rId2"/>
          <a:stretch>
            <a:fillRect/>
          </a:stretch>
        </p:blipFill>
        <p:spPr>
          <a:xfrm>
            <a:off x="1657350" y="648482"/>
            <a:ext cx="5829300" cy="3179618"/>
          </a:xfrm>
          <a:prstGeom prst="rect">
            <a:avLst/>
          </a:prstGeom>
        </p:spPr>
      </p:pic>
    </p:spTree>
    <p:extLst>
      <p:ext uri="{BB962C8B-B14F-4D97-AF65-F5344CB8AC3E}">
        <p14:creationId xmlns:p14="http://schemas.microsoft.com/office/powerpoint/2010/main" val="5106248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1BAEE-27BD-3CE7-473C-8BB05AFD0C68}"/>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Enviados</a:t>
            </a:r>
            <a:r>
              <a:rPr lang="en-BR" dirty="0">
                <a:latin typeface="Varela Round" pitchFamily="2" charset="-79"/>
                <a:cs typeface="Varela Round" pitchFamily="2" charset="-79"/>
              </a:rPr>
              <a:t> </a:t>
            </a:r>
            <a:r>
              <a:rPr lang="en-BR" dirty="0">
                <a:solidFill>
                  <a:srgbClr val="7030A0"/>
                </a:solidFill>
                <a:latin typeface="Varela Round" pitchFamily="2" charset="-79"/>
                <a:cs typeface="Varela Round" pitchFamily="2" charset="-79"/>
              </a:rPr>
              <a:t>para publicação</a:t>
            </a:r>
          </a:p>
        </p:txBody>
      </p:sp>
      <p:sp>
        <p:nvSpPr>
          <p:cNvPr id="3" name="Content Placeholder 2">
            <a:extLst>
              <a:ext uri="{FF2B5EF4-FFF2-40B4-BE49-F238E27FC236}">
                <a16:creationId xmlns:a16="http://schemas.microsoft.com/office/drawing/2014/main" id="{E3FA8332-31E2-2909-5820-66F0657D697F}"/>
              </a:ext>
            </a:extLst>
          </p:cNvPr>
          <p:cNvSpPr>
            <a:spLocks noGrp="1"/>
          </p:cNvSpPr>
          <p:nvPr>
            <p:ph idx="1"/>
          </p:nvPr>
        </p:nvSpPr>
        <p:spPr/>
        <p:txBody>
          <a:bodyPr/>
          <a:lstStyle/>
          <a:p>
            <a:r>
              <a:rPr lang="pt-BR" sz="1350" b="1" dirty="0">
                <a:solidFill>
                  <a:srgbClr val="7030A0"/>
                </a:solidFill>
                <a:latin typeface="Varela Round" pitchFamily="2" charset="-79"/>
                <a:cs typeface="Varela Round" pitchFamily="2" charset="-79"/>
              </a:rPr>
              <a:t>Construção de Interfaces para um Sistema Teleround: Design de Experiência do Usuário</a:t>
            </a:r>
            <a:r>
              <a:rPr lang="pt-BR" sz="1350" dirty="0">
                <a:solidFill>
                  <a:srgbClr val="7030A0"/>
                </a:solidFill>
                <a:latin typeface="Varela Round" pitchFamily="2" charset="-79"/>
                <a:cs typeface="Varela Round" pitchFamily="2" charset="-79"/>
              </a:rPr>
              <a:t>  - submetido </a:t>
            </a:r>
            <a:r>
              <a:rPr lang="pt-BR" sz="1350" dirty="0" err="1">
                <a:solidFill>
                  <a:srgbClr val="7030A0"/>
                </a:solidFill>
                <a:latin typeface="Varela Round" pitchFamily="2" charset="-79"/>
                <a:cs typeface="Varela Round" pitchFamily="2" charset="-79"/>
              </a:rPr>
              <a:t>Jounal</a:t>
            </a:r>
            <a:r>
              <a:rPr lang="pt-BR" sz="1350" dirty="0">
                <a:solidFill>
                  <a:srgbClr val="7030A0"/>
                </a:solidFill>
                <a:latin typeface="Varela Round" pitchFamily="2" charset="-79"/>
                <a:cs typeface="Varela Round" pitchFamily="2" charset="-79"/>
              </a:rPr>
              <a:t> of Health </a:t>
            </a:r>
            <a:r>
              <a:rPr lang="pt-BR" sz="1350" dirty="0" err="1">
                <a:solidFill>
                  <a:srgbClr val="7030A0"/>
                </a:solidFill>
                <a:latin typeface="Varela Round" pitchFamily="2" charset="-79"/>
                <a:cs typeface="Varela Round" pitchFamily="2" charset="-79"/>
              </a:rPr>
              <a:t>Informatics</a:t>
            </a:r>
            <a:endParaRPr lang="pt-BR" sz="1350" dirty="0">
              <a:solidFill>
                <a:srgbClr val="7030A0"/>
              </a:solidFill>
              <a:latin typeface="Varela Round" pitchFamily="2" charset="-79"/>
              <a:cs typeface="Varela Round" pitchFamily="2" charset="-79"/>
            </a:endParaRPr>
          </a:p>
          <a:p>
            <a:endParaRPr lang="pt-BR" sz="1350" dirty="0">
              <a:solidFill>
                <a:srgbClr val="7030A0"/>
              </a:solidFill>
              <a:latin typeface="Varela Round" pitchFamily="2" charset="-79"/>
              <a:cs typeface="Varela Round" pitchFamily="2" charset="-79"/>
            </a:endParaRPr>
          </a:p>
          <a:p>
            <a:pPr marL="114300" indent="0">
              <a:buNone/>
            </a:pPr>
            <a:endParaRPr lang="pt-BR" sz="1350" dirty="0">
              <a:solidFill>
                <a:srgbClr val="7030A0"/>
              </a:solidFill>
              <a:latin typeface="Varela Round" pitchFamily="2" charset="-79"/>
              <a:cs typeface="Varela Round" pitchFamily="2" charset="-79"/>
            </a:endParaRPr>
          </a:p>
          <a:p>
            <a:r>
              <a:rPr lang="en-BR" sz="1350" b="1" dirty="0">
                <a:solidFill>
                  <a:srgbClr val="7030A0"/>
                </a:solidFill>
                <a:latin typeface="Varela Round" pitchFamily="2" charset="-79"/>
                <a:cs typeface="Varela Round" pitchFamily="2" charset="-79"/>
              </a:rPr>
              <a:t>The Brazilian International Patient Summary Initiative - </a:t>
            </a:r>
            <a:r>
              <a:rPr lang="en-US" sz="1350" b="1" dirty="0">
                <a:solidFill>
                  <a:srgbClr val="7030A0"/>
                </a:solidFill>
                <a:latin typeface="Varela Round" pitchFamily="2" charset="-79"/>
                <a:cs typeface="Varela Round" pitchFamily="2" charset="-79"/>
              </a:rPr>
              <a:t> Oxford Open Digital Health </a:t>
            </a:r>
            <a:r>
              <a:rPr lang="en-US" sz="1350" b="1" dirty="0" err="1">
                <a:solidFill>
                  <a:srgbClr val="7030A0"/>
                </a:solidFill>
                <a:latin typeface="Varela Round" pitchFamily="2" charset="-79"/>
                <a:cs typeface="Varela Round" pitchFamily="2" charset="-79"/>
              </a:rPr>
              <a:t>chamada</a:t>
            </a:r>
            <a:r>
              <a:rPr lang="en-US" sz="1350" b="1" dirty="0">
                <a:solidFill>
                  <a:srgbClr val="7030A0"/>
                </a:solidFill>
                <a:latin typeface="Varela Round" pitchFamily="2" charset="-79"/>
                <a:cs typeface="Varela Round" pitchFamily="2" charset="-79"/>
              </a:rPr>
              <a:t> de Foundational Architecture for National Digital Transformation: Special Collection led by G20 Digital Health</a:t>
            </a:r>
            <a:endParaRPr lang="en-BR" sz="1350" b="1" dirty="0">
              <a:solidFill>
                <a:srgbClr val="7030A0"/>
              </a:solidFill>
              <a:latin typeface="Varela Round" pitchFamily="2" charset="-79"/>
              <a:cs typeface="Varela Round" pitchFamily="2" charset="-79"/>
            </a:endParaRPr>
          </a:p>
          <a:p>
            <a:endParaRPr lang="en-BR" dirty="0"/>
          </a:p>
        </p:txBody>
      </p:sp>
      <p:grpSp>
        <p:nvGrpSpPr>
          <p:cNvPr id="4" name="Google Shape;73;p15">
            <a:extLst>
              <a:ext uri="{FF2B5EF4-FFF2-40B4-BE49-F238E27FC236}">
                <a16:creationId xmlns:a16="http://schemas.microsoft.com/office/drawing/2014/main" id="{BD4824BD-FD64-5F21-750E-79FB46562EF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0F1E61-58B9-4FF3-8D0B-0D1BB43860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CB3016C1-FF02-06D6-4EB0-3C19CFE9FB29}"/>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9B57E0FD-A661-9E24-F5E5-F18BD2A86B7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28918855-20CC-A19F-CBF9-F805E5DD459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22D0CB91-D6CF-57E0-D961-7CB6EF31D84D}"/>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59F79E26-3473-054D-365F-3714FFBA002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93DBD93D-82CF-158E-B576-1C144DBC9D2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21290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6" name="Title 1"/>
          <p:cNvSpPr>
            <a:spLocks noGrp="1"/>
          </p:cNvSpPr>
          <p:nvPr>
            <p:ph type="title"/>
          </p:nvPr>
        </p:nvSpPr>
        <p:spPr/>
        <p:txBody>
          <a:bodyPr>
            <a:normAutofit fontScale="90000"/>
          </a:bodyPr>
          <a:lstStyle/>
          <a:p>
            <a:r>
              <a:rPr lang="en-US" altLang="pt-BR" dirty="0">
                <a:latin typeface="Arial" charset="0"/>
              </a:rPr>
              <a:t> </a:t>
            </a:r>
          </a:p>
        </p:txBody>
      </p:sp>
      <p:sp>
        <p:nvSpPr>
          <p:cNvPr id="4" name="Content Placeholder 3">
            <a:extLst>
              <a:ext uri="{FF2B5EF4-FFF2-40B4-BE49-F238E27FC236}">
                <a16:creationId xmlns:a16="http://schemas.microsoft.com/office/drawing/2014/main" id="{4FADEDC3-9EDB-5655-F521-7804CBB00A60}"/>
              </a:ext>
            </a:extLst>
          </p:cNvPr>
          <p:cNvSpPr>
            <a:spLocks noGrp="1"/>
          </p:cNvSpPr>
          <p:nvPr>
            <p:ph idx="1"/>
          </p:nvPr>
        </p:nvSpPr>
        <p:spPr/>
        <p:txBody>
          <a:bodyPr>
            <a:normAutofit fontScale="85000" lnSpcReduction="10000"/>
          </a:bodyPr>
          <a:lstStyle/>
          <a:p>
            <a:pPr>
              <a:spcBef>
                <a:spcPts val="1200"/>
              </a:spcBef>
              <a:buClr>
                <a:srgbClr val="7030A0"/>
              </a:buClr>
            </a:pPr>
            <a:r>
              <a:rPr lang="en-US" dirty="0">
                <a:solidFill>
                  <a:srgbClr val="7030A0"/>
                </a:solidFill>
                <a:latin typeface="Varela Round" pitchFamily="2" charset="-79"/>
                <a:cs typeface="Varela Round" pitchFamily="2" charset="-79"/>
              </a:rPr>
              <a:t>O </a:t>
            </a:r>
            <a:r>
              <a:rPr lang="en-US" dirty="0" err="1">
                <a:solidFill>
                  <a:srgbClr val="7030A0"/>
                </a:solidFill>
                <a:latin typeface="Varela Round" pitchFamily="2" charset="-79"/>
                <a:cs typeface="Varela Round" pitchFamily="2" charset="-79"/>
              </a:rPr>
              <a:t>Sumário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Internacional</a:t>
            </a:r>
            <a:r>
              <a:rPr lang="en-US" dirty="0">
                <a:solidFill>
                  <a:srgbClr val="7030A0"/>
                </a:solidFill>
                <a:latin typeface="Varela Round" pitchFamily="2" charset="-79"/>
                <a:cs typeface="Varela Round" pitchFamily="2" charset="-79"/>
              </a:rPr>
              <a:t> do </a:t>
            </a:r>
            <a:r>
              <a:rPr lang="en-US" dirty="0" err="1">
                <a:solidFill>
                  <a:srgbClr val="7030A0"/>
                </a:solidFill>
                <a:latin typeface="Varela Round" pitchFamily="2" charset="-79"/>
                <a:cs typeface="Varela Round" pitchFamily="2" charset="-79"/>
              </a:rPr>
              <a:t>Paciente</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poderia</a:t>
            </a:r>
            <a:r>
              <a:rPr lang="en-US" dirty="0">
                <a:solidFill>
                  <a:srgbClr val="7030A0"/>
                </a:solidFill>
                <a:latin typeface="Varela Round" pitchFamily="2" charset="-79"/>
                <a:cs typeface="Varela Round" pitchFamily="2" charset="-79"/>
              </a:rPr>
              <a:t> ser </a:t>
            </a:r>
            <a:r>
              <a:rPr lang="en-US" dirty="0" err="1">
                <a:solidFill>
                  <a:srgbClr val="7030A0"/>
                </a:solidFill>
                <a:latin typeface="Varela Round" pitchFamily="2" charset="-79"/>
                <a:cs typeface="Varela Round" pitchFamily="2" charset="-79"/>
              </a:rPr>
              <a:t>adotado</a:t>
            </a:r>
            <a:r>
              <a:rPr lang="en-US" dirty="0">
                <a:solidFill>
                  <a:srgbClr val="7030A0"/>
                </a:solidFill>
                <a:latin typeface="Varela Round" pitchFamily="2" charset="-79"/>
                <a:cs typeface="Varela Round" pitchFamily="2" charset="-79"/>
              </a:rPr>
              <a:t> com o </a:t>
            </a:r>
            <a:r>
              <a:rPr lang="en-US" dirty="0" err="1">
                <a:solidFill>
                  <a:srgbClr val="7030A0"/>
                </a:solidFill>
                <a:latin typeface="Varela Round" pitchFamily="2" charset="-79"/>
                <a:cs typeface="Varela Round" pitchFamily="2" charset="-79"/>
              </a:rPr>
              <a:t>padrão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nacional</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interoperabilidade</a:t>
            </a:r>
            <a:r>
              <a:rPr lang="en-US" dirty="0">
                <a:solidFill>
                  <a:srgbClr val="7030A0"/>
                </a:solidFill>
                <a:latin typeface="Varela Round" pitchFamily="2" charset="-79"/>
                <a:cs typeface="Varela Round" pitchFamily="2" charset="-79"/>
              </a:rPr>
              <a:t> para </a:t>
            </a:r>
            <a:r>
              <a:rPr lang="en-US" dirty="0" err="1">
                <a:solidFill>
                  <a:srgbClr val="7030A0"/>
                </a:solidFill>
                <a:latin typeface="Varela Round" pitchFamily="2" charset="-79"/>
                <a:cs typeface="Varela Round" pitchFamily="2" charset="-79"/>
              </a:rPr>
              <a:t>viabilizar</a:t>
            </a:r>
            <a:r>
              <a:rPr lang="en-US" dirty="0">
                <a:solidFill>
                  <a:srgbClr val="7030A0"/>
                </a:solidFill>
                <a:latin typeface="Varela Round" pitchFamily="2" charset="-79"/>
                <a:cs typeface="Varela Round" pitchFamily="2" charset="-79"/>
              </a:rPr>
              <a:t> a </a:t>
            </a:r>
            <a:r>
              <a:rPr lang="en-US" dirty="0" err="1">
                <a:solidFill>
                  <a:srgbClr val="7030A0"/>
                </a:solidFill>
                <a:latin typeface="Varela Round" pitchFamily="2" charset="-79"/>
                <a:cs typeface="Varela Round" pitchFamily="2" charset="-79"/>
              </a:rPr>
              <a:t>continuidade</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cuidado</a:t>
            </a:r>
            <a:r>
              <a:rPr lang="en-US" dirty="0">
                <a:solidFill>
                  <a:srgbClr val="7030A0"/>
                </a:solidFill>
                <a:latin typeface="Varela Round" pitchFamily="2" charset="-79"/>
                <a:cs typeface="Varela Round" pitchFamily="2" charset="-79"/>
              </a:rPr>
              <a:t>;</a:t>
            </a:r>
          </a:p>
          <a:p>
            <a:pPr>
              <a:spcBef>
                <a:spcPts val="1200"/>
              </a:spcBef>
              <a:buClr>
                <a:srgbClr val="7030A0"/>
              </a:buClr>
            </a:pPr>
            <a:r>
              <a:rPr lang="en-US" dirty="0">
                <a:solidFill>
                  <a:srgbClr val="7030A0"/>
                </a:solidFill>
                <a:latin typeface="Varela Round" pitchFamily="2" charset="-79"/>
                <a:cs typeface="Varela Round" pitchFamily="2" charset="-79"/>
              </a:rPr>
              <a:t>A </a:t>
            </a:r>
            <a:r>
              <a:rPr lang="en-US" dirty="0" err="1">
                <a:solidFill>
                  <a:srgbClr val="7030A0"/>
                </a:solidFill>
                <a:latin typeface="Varela Round" pitchFamily="2" charset="-79"/>
                <a:cs typeface="Varela Round" pitchFamily="2" charset="-79"/>
              </a:rPr>
              <a:t>adoção</a:t>
            </a:r>
            <a:r>
              <a:rPr lang="en-US" dirty="0">
                <a:solidFill>
                  <a:srgbClr val="7030A0"/>
                </a:solidFill>
                <a:latin typeface="Varela Round" pitchFamily="2" charset="-79"/>
                <a:cs typeface="Varela Round" pitchFamily="2" charset="-79"/>
              </a:rPr>
              <a:t> do IPS </a:t>
            </a:r>
            <a:r>
              <a:rPr lang="en-US" dirty="0" err="1">
                <a:solidFill>
                  <a:srgbClr val="7030A0"/>
                </a:solidFill>
                <a:latin typeface="Varela Round" pitchFamily="2" charset="-79"/>
                <a:cs typeface="Varela Round" pitchFamily="2" charset="-79"/>
              </a:rPr>
              <a:t>Brasil</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como</a:t>
            </a:r>
            <a:r>
              <a:rPr lang="en-US" dirty="0">
                <a:solidFill>
                  <a:srgbClr val="7030A0"/>
                </a:solidFill>
                <a:latin typeface="Varela Round" pitchFamily="2" charset="-79"/>
                <a:cs typeface="Varela Round" pitchFamily="2" charset="-79"/>
              </a:rPr>
              <a:t> o Guia Nacional  </a:t>
            </a:r>
            <a:r>
              <a:rPr lang="en-US" dirty="0" err="1">
                <a:solidFill>
                  <a:srgbClr val="7030A0"/>
                </a:solidFill>
                <a:latin typeface="Varela Round" pitchFamily="2" charset="-79"/>
                <a:cs typeface="Varela Round" pitchFamily="2" charset="-79"/>
              </a:rPr>
              <a:t>habilita</a:t>
            </a:r>
            <a:r>
              <a:rPr lang="en-US" dirty="0">
                <a:solidFill>
                  <a:srgbClr val="7030A0"/>
                </a:solidFill>
                <a:latin typeface="Varela Round" pitchFamily="2" charset="-79"/>
                <a:cs typeface="Varela Round" pitchFamily="2" charset="-79"/>
              </a:rPr>
              <a:t> a </a:t>
            </a:r>
            <a:r>
              <a:rPr lang="en-US" dirty="0" err="1">
                <a:solidFill>
                  <a:srgbClr val="7030A0"/>
                </a:solidFill>
                <a:latin typeface="Varela Round" pitchFamily="2" charset="-79"/>
                <a:cs typeface="Varela Round" pitchFamily="2" charset="-79"/>
              </a:rPr>
              <a:t>criação</a:t>
            </a:r>
            <a:r>
              <a:rPr lang="en-US" dirty="0">
                <a:solidFill>
                  <a:srgbClr val="7030A0"/>
                </a:solidFill>
                <a:latin typeface="Varela Round" pitchFamily="2" charset="-79"/>
                <a:cs typeface="Varela Round" pitchFamily="2" charset="-79"/>
              </a:rPr>
              <a:t> de guias </a:t>
            </a:r>
            <a:r>
              <a:rPr lang="en-US" dirty="0" err="1">
                <a:solidFill>
                  <a:srgbClr val="7030A0"/>
                </a:solidFill>
                <a:latin typeface="Varela Round" pitchFamily="2" charset="-79"/>
                <a:cs typeface="Varela Round" pitchFamily="2" charset="-79"/>
              </a:rPr>
              <a:t>regionais</a:t>
            </a:r>
            <a:r>
              <a:rPr lang="en-US" dirty="0">
                <a:solidFill>
                  <a:srgbClr val="7030A0"/>
                </a:solidFill>
                <a:latin typeface="Varela Round" pitchFamily="2" charset="-79"/>
                <a:cs typeface="Varela Round" pitchFamily="2" charset="-79"/>
              </a:rPr>
              <a:t> e de </a:t>
            </a:r>
            <a:r>
              <a:rPr lang="en-US" dirty="0" err="1">
                <a:solidFill>
                  <a:srgbClr val="7030A0"/>
                </a:solidFill>
                <a:latin typeface="Varela Round" pitchFamily="2" charset="-79"/>
                <a:cs typeface="Varela Round" pitchFamily="2" charset="-79"/>
              </a:rPr>
              <a:t>caso</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uso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específico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como</a:t>
            </a:r>
            <a:r>
              <a:rPr lang="en-US" dirty="0">
                <a:solidFill>
                  <a:srgbClr val="7030A0"/>
                </a:solidFill>
                <a:latin typeface="Varela Round" pitchFamily="2" charset="-79"/>
                <a:cs typeface="Varela Round" pitchFamily="2" charset="-79"/>
              </a:rPr>
              <a:t>: EBSERH, ANS, etc. Ainda assim, </a:t>
            </a:r>
            <a:r>
              <a:rPr lang="en-US" dirty="0" err="1">
                <a:solidFill>
                  <a:srgbClr val="7030A0"/>
                </a:solidFill>
                <a:latin typeface="Varela Round" pitchFamily="2" charset="-79"/>
                <a:cs typeface="Varela Round" pitchFamily="2" charset="-79"/>
              </a:rPr>
              <a:t>mantém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similaridades</a:t>
            </a:r>
            <a:r>
              <a:rPr lang="en-US" dirty="0">
                <a:solidFill>
                  <a:srgbClr val="7030A0"/>
                </a:solidFill>
                <a:latin typeface="Varela Round" pitchFamily="2" charset="-79"/>
                <a:cs typeface="Varela Round" pitchFamily="2" charset="-79"/>
              </a:rPr>
              <a:t> entre </a:t>
            </a:r>
            <a:r>
              <a:rPr lang="en-US" dirty="0" err="1">
                <a:solidFill>
                  <a:srgbClr val="7030A0"/>
                </a:solidFill>
                <a:latin typeface="Varela Round" pitchFamily="2" charset="-79"/>
                <a:cs typeface="Varela Round" pitchFamily="2" charset="-79"/>
              </a:rPr>
              <a:t>os</a:t>
            </a:r>
            <a:r>
              <a:rPr lang="en-US" dirty="0">
                <a:solidFill>
                  <a:srgbClr val="7030A0"/>
                </a:solidFill>
                <a:latin typeface="Varela Round" pitchFamily="2" charset="-79"/>
                <a:cs typeface="Varela Round" pitchFamily="2" charset="-79"/>
              </a:rPr>
              <a:t> guias que </a:t>
            </a:r>
            <a:r>
              <a:rPr lang="en-US" dirty="0" err="1">
                <a:solidFill>
                  <a:srgbClr val="7030A0"/>
                </a:solidFill>
                <a:latin typeface="Varela Round" pitchFamily="2" charset="-79"/>
                <a:cs typeface="Varela Round" pitchFamily="2" charset="-79"/>
              </a:rPr>
              <a:t>sejam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comuns</a:t>
            </a:r>
            <a:r>
              <a:rPr lang="en-US" dirty="0">
                <a:solidFill>
                  <a:srgbClr val="7030A0"/>
                </a:solidFill>
                <a:latin typeface="Varela Round" pitchFamily="2" charset="-79"/>
                <a:cs typeface="Varela Round" pitchFamily="2" charset="-79"/>
              </a:rPr>
              <a:t> à saúde </a:t>
            </a:r>
            <a:r>
              <a:rPr lang="en-US" dirty="0" err="1">
                <a:solidFill>
                  <a:srgbClr val="7030A0"/>
                </a:solidFill>
                <a:latin typeface="Varela Round" pitchFamily="2" charset="-79"/>
                <a:cs typeface="Varela Round" pitchFamily="2" charset="-79"/>
              </a:rPr>
              <a:t>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território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nacional</a:t>
            </a:r>
            <a:r>
              <a:rPr lang="en-US" dirty="0">
                <a:solidFill>
                  <a:srgbClr val="7030A0"/>
                </a:solidFill>
                <a:latin typeface="Varela Round" pitchFamily="2" charset="-79"/>
                <a:cs typeface="Varela Round" pitchFamily="2" charset="-79"/>
              </a:rPr>
              <a:t>;</a:t>
            </a:r>
          </a:p>
          <a:p>
            <a:pPr>
              <a:spcBef>
                <a:spcPts val="1200"/>
              </a:spcBef>
              <a:buClr>
                <a:srgbClr val="7030A0"/>
              </a:buClr>
            </a:pPr>
            <a:r>
              <a:rPr lang="en-US" dirty="0">
                <a:solidFill>
                  <a:srgbClr val="7030A0"/>
                </a:solidFill>
                <a:latin typeface="Varela Round" pitchFamily="2" charset="-79"/>
                <a:cs typeface="Varela Round" pitchFamily="2" charset="-79"/>
              </a:rPr>
              <a:t>O IPS </a:t>
            </a:r>
            <a:r>
              <a:rPr lang="en-US" dirty="0" err="1">
                <a:solidFill>
                  <a:srgbClr val="7030A0"/>
                </a:solidFill>
                <a:latin typeface="Varela Round" pitchFamily="2" charset="-79"/>
                <a:cs typeface="Varela Round" pitchFamily="2" charset="-79"/>
              </a:rPr>
              <a:t>empodera</a:t>
            </a:r>
            <a:r>
              <a:rPr lang="en-US" dirty="0">
                <a:solidFill>
                  <a:srgbClr val="7030A0"/>
                </a:solidFill>
                <a:latin typeface="Varela Round" pitchFamily="2" charset="-79"/>
                <a:cs typeface="Varela Round" pitchFamily="2" charset="-79"/>
              </a:rPr>
              <a:t> o </a:t>
            </a:r>
            <a:r>
              <a:rPr lang="en-US" dirty="0" err="1">
                <a:solidFill>
                  <a:srgbClr val="7030A0"/>
                </a:solidFill>
                <a:latin typeface="Varela Round" pitchFamily="2" charset="-79"/>
                <a:cs typeface="Varela Round" pitchFamily="2" charset="-79"/>
              </a:rPr>
              <a:t>cidadão</a:t>
            </a:r>
            <a:r>
              <a:rPr lang="en-US" dirty="0">
                <a:solidFill>
                  <a:srgbClr val="7030A0"/>
                </a:solidFill>
                <a:latin typeface="Varela Round" pitchFamily="2" charset="-79"/>
                <a:cs typeface="Varela Round" pitchFamily="2" charset="-79"/>
              </a:rPr>
              <a:t> o </a:t>
            </a:r>
            <a:r>
              <a:rPr lang="en-US" dirty="0" err="1">
                <a:solidFill>
                  <a:srgbClr val="7030A0"/>
                </a:solidFill>
                <a:latin typeface="Varela Round" pitchFamily="2" charset="-79"/>
                <a:cs typeface="Varela Round" pitchFamily="2" charset="-79"/>
              </a:rPr>
              <a:t>colocando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protagonista</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seus</a:t>
            </a:r>
            <a:r>
              <a:rPr lang="en-US" dirty="0">
                <a:solidFill>
                  <a:srgbClr val="7030A0"/>
                </a:solidFill>
                <a:latin typeface="Varela Round" pitchFamily="2" charset="-79"/>
                <a:cs typeface="Varela Round" pitchFamily="2" charset="-79"/>
              </a:rPr>
              <a:t> dados de </a:t>
            </a:r>
            <a:r>
              <a:rPr lang="en-US" dirty="0" err="1">
                <a:solidFill>
                  <a:srgbClr val="7030A0"/>
                </a:solidFill>
                <a:latin typeface="Varela Round" pitchFamily="2" charset="-79"/>
                <a:cs typeface="Varela Round" pitchFamily="2" charset="-79"/>
              </a:rPr>
              <a:t>saúde</a:t>
            </a:r>
            <a:r>
              <a:rPr lang="en-US" dirty="0">
                <a:solidFill>
                  <a:srgbClr val="7030A0"/>
                </a:solidFill>
                <a:latin typeface="Varela Round" pitchFamily="2" charset="-79"/>
                <a:cs typeface="Varela Round" pitchFamily="2" charset="-79"/>
              </a:rPr>
              <a:t> e com </a:t>
            </a:r>
            <a:r>
              <a:rPr lang="en-US" dirty="0" err="1">
                <a:solidFill>
                  <a:srgbClr val="7030A0"/>
                </a:solidFill>
                <a:latin typeface="Varela Round" pitchFamily="2" charset="-79"/>
                <a:cs typeface="Varela Round" pitchFamily="2" charset="-79"/>
              </a:rPr>
              <a:t>quem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deseja</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compartilhar</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mesmos</a:t>
            </a:r>
            <a:r>
              <a:rPr lang="en-US" dirty="0">
                <a:solidFill>
                  <a:srgbClr val="7030A0"/>
                </a:solidFill>
                <a:latin typeface="Varela Round" pitchFamily="2" charset="-79"/>
                <a:cs typeface="Varela Round" pitchFamily="2" charset="-79"/>
              </a:rPr>
              <a:t>;</a:t>
            </a:r>
          </a:p>
          <a:p>
            <a:pPr>
              <a:spcBef>
                <a:spcPts val="1200"/>
              </a:spcBef>
              <a:buClr>
                <a:srgbClr val="7030A0"/>
              </a:buClr>
            </a:pPr>
            <a:r>
              <a:rPr lang="en-US" b="1" dirty="0" err="1">
                <a:solidFill>
                  <a:srgbClr val="7030A0"/>
                </a:solidFill>
                <a:latin typeface="Varela Round" pitchFamily="2" charset="-79"/>
                <a:cs typeface="Varela Round" pitchFamily="2" charset="-79"/>
              </a:rPr>
              <a:t>Agradecimentos</a:t>
            </a:r>
            <a:r>
              <a:rPr lang="en-US" b="1" dirty="0">
                <a:solidFill>
                  <a:srgbClr val="7030A0"/>
                </a:solidFill>
                <a:latin typeface="Varela Round" pitchFamily="2" charset="-79"/>
                <a:cs typeface="Varela Round" pitchFamily="2" charset="-79"/>
              </a:rPr>
              <a:t> a </a:t>
            </a:r>
            <a:r>
              <a:rPr lang="en-US" b="1" dirty="0" err="1">
                <a:solidFill>
                  <a:srgbClr val="7030A0"/>
                </a:solidFill>
                <a:latin typeface="Varela Round" pitchFamily="2" charset="-79"/>
                <a:cs typeface="Varela Round" pitchFamily="2" charset="-79"/>
              </a:rPr>
              <a:t>equipe</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técnica</a:t>
            </a:r>
            <a:r>
              <a:rPr lang="en-US" b="1" dirty="0">
                <a:solidFill>
                  <a:srgbClr val="7030A0"/>
                </a:solidFill>
                <a:latin typeface="Varela Round" pitchFamily="2" charset="-79"/>
                <a:cs typeface="Varela Round" pitchFamily="2" charset="-79"/>
              </a:rPr>
              <a:t> da </a:t>
            </a:r>
            <a:r>
              <a:rPr lang="en-US" b="1" dirty="0" err="1">
                <a:solidFill>
                  <a:srgbClr val="7030A0"/>
                </a:solidFill>
                <a:latin typeface="Varela Round" pitchFamily="2" charset="-79"/>
                <a:cs typeface="Varela Round" pitchFamily="2" charset="-79"/>
              </a:rPr>
              <a:t>Coordenação</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Geral</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Inovação</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Informática</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em</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Saúde</a:t>
            </a:r>
            <a:r>
              <a:rPr lang="en-US" b="1" dirty="0">
                <a:solidFill>
                  <a:srgbClr val="7030A0"/>
                </a:solidFill>
                <a:latin typeface="Varela Round" pitchFamily="2" charset="-79"/>
                <a:cs typeface="Varela Round" pitchFamily="2" charset="-79"/>
              </a:rPr>
              <a:t> da SEIDIGI pela </a:t>
            </a:r>
            <a:r>
              <a:rPr lang="en-US" b="1" dirty="0" err="1">
                <a:solidFill>
                  <a:srgbClr val="7030A0"/>
                </a:solidFill>
                <a:latin typeface="Varela Round" pitchFamily="2" charset="-79"/>
                <a:cs typeface="Varela Round" pitchFamily="2" charset="-79"/>
              </a:rPr>
              <a:t>parceria</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execução</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gestão</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deste</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projeto</a:t>
            </a:r>
            <a:endParaRPr lang="en-US" b="1" dirty="0">
              <a:solidFill>
                <a:srgbClr val="7030A0"/>
              </a:solidFill>
              <a:latin typeface="Varela Round" pitchFamily="2" charset="-79"/>
              <a:cs typeface="Varela Round" pitchFamily="2" charset="-79"/>
            </a:endParaRPr>
          </a:p>
          <a:p>
            <a:endParaRPr lang="en-BR" dirty="0"/>
          </a:p>
        </p:txBody>
      </p:sp>
      <p:sp>
        <p:nvSpPr>
          <p:cNvPr id="5" name="TextBox 4">
            <a:extLst>
              <a:ext uri="{FF2B5EF4-FFF2-40B4-BE49-F238E27FC236}">
                <a16:creationId xmlns:a16="http://schemas.microsoft.com/office/drawing/2014/main" id="{58442181-432F-D7AE-DA92-B30810E4119F}"/>
              </a:ext>
            </a:extLst>
          </p:cNvPr>
          <p:cNvSpPr txBox="1"/>
          <p:nvPr/>
        </p:nvSpPr>
        <p:spPr>
          <a:xfrm>
            <a:off x="2843763" y="273844"/>
            <a:ext cx="4126451" cy="553998"/>
          </a:xfrm>
          <a:prstGeom prst="rect">
            <a:avLst/>
          </a:prstGeom>
          <a:noFill/>
        </p:spPr>
        <p:txBody>
          <a:bodyPr wrap="none" rtlCol="0">
            <a:spAutoFit/>
          </a:bodyPr>
          <a:lstStyle/>
          <a:p>
            <a:r>
              <a:rPr lang="en-BR" sz="3000" dirty="0">
                <a:latin typeface="Varela Round" pitchFamily="2" charset="-79"/>
                <a:cs typeface="Varela Round" pitchFamily="2" charset="-79"/>
              </a:rPr>
              <a:t>Considerações Finais </a:t>
            </a:r>
          </a:p>
        </p:txBody>
      </p:sp>
      <p:grpSp>
        <p:nvGrpSpPr>
          <p:cNvPr id="2" name="Google Shape;73;p15">
            <a:extLst>
              <a:ext uri="{FF2B5EF4-FFF2-40B4-BE49-F238E27FC236}">
                <a16:creationId xmlns:a16="http://schemas.microsoft.com/office/drawing/2014/main" id="{EDE341C8-2C8E-8457-C27D-AD94AB8ED07E}"/>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E2AEC2EC-7DA7-8776-5089-13187423ACC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1DD2509-8F21-7208-738B-BE864015DA7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FF5D2A8C-1231-2575-3AE2-2C83AB158B9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987F46B0-C24C-5A04-ADD6-EC418AF4821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43729487-E35D-1DBA-E3A7-9549EE9AC18A}"/>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773A23F4-F78C-59B9-EE18-1C373FF70A0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5C741E4F-0FBD-D57F-715D-FB3F41DB9783}"/>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3068697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Imagem 2">
            <a:extLst>
              <a:ext uri="{FF2B5EF4-FFF2-40B4-BE49-F238E27FC236}">
                <a16:creationId xmlns:a16="http://schemas.microsoft.com/office/drawing/2014/main" id="{177C4644-172A-A26F-8894-A65654FF4E05}"/>
              </a:ext>
            </a:extLst>
          </p:cNvPr>
          <p:cNvPicPr>
            <a:picLocks noChangeAspect="1"/>
          </p:cNvPicPr>
          <p:nvPr/>
        </p:nvPicPr>
        <p:blipFill rotWithShape="1">
          <a:blip r:embed="rId3"/>
          <a:srcRect r="484" b="19412"/>
          <a:stretch/>
        </p:blipFill>
        <p:spPr>
          <a:xfrm>
            <a:off x="-2157" y="-13445"/>
            <a:ext cx="9415389" cy="5257716"/>
          </a:xfrm>
          <a:prstGeom prst="rect">
            <a:avLst/>
          </a:prstGeom>
        </p:spPr>
      </p:pic>
      <p:sp>
        <p:nvSpPr>
          <p:cNvPr id="98" name="Google Shape;98;p17"/>
          <p:cNvSpPr/>
          <p:nvPr/>
        </p:nvSpPr>
        <p:spPr>
          <a:xfrm>
            <a:off x="1258" y="-10944"/>
            <a:ext cx="9413575" cy="5251630"/>
          </a:xfrm>
          <a:prstGeom prst="rect">
            <a:avLst/>
          </a:prstGeom>
          <a:solidFill>
            <a:srgbClr val="D9D2E9">
              <a:alpha val="8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5198373" y="2073907"/>
            <a:ext cx="629100" cy="611400"/>
          </a:xfrm>
          <a:prstGeom prst="roundRect">
            <a:avLst>
              <a:gd name="adj"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3287958" y="2244588"/>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FFFFFF"/>
                </a:solidFill>
                <a:latin typeface="Sniglet"/>
                <a:ea typeface="Sniglet"/>
                <a:cs typeface="Sniglet"/>
                <a:sym typeface="Sniglet"/>
              </a:rPr>
              <a:t>digital</a:t>
            </a:r>
            <a:endParaRPr sz="3600">
              <a:solidFill>
                <a:srgbClr val="FFFFF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FFFFFF"/>
              </a:solidFill>
              <a:latin typeface="Capriola"/>
              <a:ea typeface="Capriola"/>
              <a:cs typeface="Capriola"/>
              <a:sym typeface="Capriola"/>
            </a:endParaRPr>
          </a:p>
        </p:txBody>
      </p:sp>
      <p:sp>
        <p:nvSpPr>
          <p:cNvPr id="101" name="Google Shape;101;p17"/>
          <p:cNvSpPr txBox="1"/>
          <p:nvPr/>
        </p:nvSpPr>
        <p:spPr>
          <a:xfrm>
            <a:off x="4416025" y="2685313"/>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FFFFFF"/>
                </a:solidFill>
                <a:latin typeface="Varela Round"/>
                <a:ea typeface="Varela Round"/>
                <a:cs typeface="Varela Round"/>
                <a:sym typeface="Varela Round"/>
              </a:rPr>
              <a:t>PORTFÓLIO</a:t>
            </a:r>
            <a:endParaRPr sz="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3165226" y="2385884"/>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3165226" y="1577451"/>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dirty="0">
                <a:solidFill>
                  <a:srgbClr val="7030A0"/>
                </a:solidFill>
              </a:rPr>
              <a:t>Clonazepam</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3165226" y="3163362"/>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a:p>
            <a:pPr algn="ctr"/>
            <a:r>
              <a:rPr lang="pt-BR" sz="1050" dirty="0">
                <a:solidFill>
                  <a:srgbClr val="7030A0"/>
                </a:solidFill>
              </a:rPr>
              <a:t>x </a:t>
            </a:r>
            <a:r>
              <a:rPr lang="pt-BR" sz="1050">
                <a:solidFill>
                  <a:srgbClr val="7030A0"/>
                </a:solidFill>
              </a:rPr>
              <a:t>30 comprimidos</a:t>
            </a:r>
            <a:endParaRPr lang="pt-BR" sz="1050" dirty="0">
              <a:solidFill>
                <a:srgbClr val="7030A0"/>
              </a:solidFill>
            </a:endParaRP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4917826" y="3163361"/>
            <a:ext cx="1808674" cy="715691"/>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900" dirty="0" err="1">
                <a:solidFill>
                  <a:srgbClr val="7030A0"/>
                </a:solidFill>
              </a:rPr>
              <a:t>Rivotril</a:t>
            </a:r>
            <a:r>
              <a:rPr lang="pt-BR" sz="900" dirty="0">
                <a:solidFill>
                  <a:srgbClr val="7030A0"/>
                </a:solidFill>
              </a:rPr>
              <a:t> 2 mg comprimido (BLANVER FARMOQUIMICA E FARMACÊUTICA S.A) x 30 comprimidos</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4917826" y="2384694"/>
            <a:ext cx="1771312"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pt-BR" sz="825" dirty="0">
              <a:solidFill>
                <a:srgbClr val="7030A0"/>
              </a:solidFill>
            </a:endParaRPr>
          </a:p>
          <a:p>
            <a:pPr algn="ctr"/>
            <a:r>
              <a:rPr lang="pt-BR" sz="800" dirty="0" err="1">
                <a:solidFill>
                  <a:srgbClr val="7030A0"/>
                </a:solidFill>
              </a:rPr>
              <a:t>Rivotril</a:t>
            </a:r>
            <a:r>
              <a:rPr lang="pt-BR" sz="800" dirty="0">
                <a:solidFill>
                  <a:srgbClr val="7030A0"/>
                </a:solidFill>
              </a:rPr>
              <a:t> 2 mg comprimido (BLANVER FARMOQUIMICA E FARMACÊUTICA S.A)</a:t>
            </a:r>
          </a:p>
          <a:p>
            <a:pPr algn="ctr"/>
            <a:r>
              <a:rPr lang="pt-BR" sz="1050" dirty="0">
                <a:solidFill>
                  <a:srgbClr val="7030A0"/>
                </a:solidFill>
              </a:rPr>
              <a:t> </a:t>
            </a:r>
          </a:p>
        </p:txBody>
      </p: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4643982" y="2681160"/>
            <a:ext cx="273844" cy="119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4643982" y="3459828"/>
            <a:ext cx="273844" cy="61379"/>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3156467" y="1367900"/>
            <a:ext cx="4491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VTM</a:t>
            </a:r>
          </a:p>
        </p:txBody>
      </p:sp>
      <p:sp>
        <p:nvSpPr>
          <p:cNvPr id="14" name="CaixaDeTexto 15"/>
          <p:cNvSpPr txBox="1">
            <a:spLocks noChangeArrowheads="1"/>
          </p:cNvSpPr>
          <p:nvPr/>
        </p:nvSpPr>
        <p:spPr bwMode="auto">
          <a:xfrm>
            <a:off x="4917223" y="2168704"/>
            <a:ext cx="45557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a:t>
            </a:r>
          </a:p>
        </p:txBody>
      </p:sp>
      <p:sp>
        <p:nvSpPr>
          <p:cNvPr id="15" name="CaixaDeTexto 16"/>
          <p:cNvSpPr txBox="1">
            <a:spLocks noChangeArrowheads="1"/>
          </p:cNvSpPr>
          <p:nvPr/>
        </p:nvSpPr>
        <p:spPr bwMode="auto">
          <a:xfrm>
            <a:off x="3241766" y="2168704"/>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VMP</a:t>
            </a:r>
          </a:p>
        </p:txBody>
      </p:sp>
      <p:sp>
        <p:nvSpPr>
          <p:cNvPr id="16" name="CaixaDeTexto 17"/>
          <p:cNvSpPr txBox="1">
            <a:spLocks noChangeArrowheads="1"/>
          </p:cNvSpPr>
          <p:nvPr/>
        </p:nvSpPr>
        <p:spPr bwMode="auto">
          <a:xfrm>
            <a:off x="3177865" y="2967713"/>
            <a:ext cx="566182" cy="25391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algn="ctr">
              <a:defRPr sz="1050">
                <a:solidFill>
                  <a:srgbClr val="7030A0"/>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pt-BR" altLang="pt-BR" dirty="0"/>
              <a:t>VMPP</a:t>
            </a:r>
          </a:p>
        </p:txBody>
      </p:sp>
      <p:sp>
        <p:nvSpPr>
          <p:cNvPr id="17" name="CaixaDeTexto 18"/>
          <p:cNvSpPr txBox="1">
            <a:spLocks noChangeArrowheads="1"/>
          </p:cNvSpPr>
          <p:nvPr/>
        </p:nvSpPr>
        <p:spPr bwMode="auto">
          <a:xfrm>
            <a:off x="4544521" y="2955556"/>
            <a:ext cx="5277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AMPP</a:t>
            </a:r>
          </a:p>
        </p:txBody>
      </p:sp>
      <p:sp>
        <p:nvSpPr>
          <p:cNvPr id="18" name="Elipse 17">
            <a:extLst>
              <a:ext uri="{FF2B5EF4-FFF2-40B4-BE49-F238E27FC236}">
                <a16:creationId xmlns:a16="http://schemas.microsoft.com/office/drawing/2014/main" id="{5B5808C9-BD14-4E0B-933C-ABFAFBBE7573}"/>
              </a:ext>
            </a:extLst>
          </p:cNvPr>
          <p:cNvSpPr/>
          <p:nvPr/>
        </p:nvSpPr>
        <p:spPr bwMode="auto">
          <a:xfrm>
            <a:off x="4641097" y="500537"/>
            <a:ext cx="1400630" cy="357269"/>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4578466" y="872623"/>
            <a:ext cx="467915" cy="71913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819767" y="1448407"/>
            <a:ext cx="1359320" cy="45220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819766" y="2210248"/>
            <a:ext cx="1291790" cy="47091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819766" y="2895169"/>
            <a:ext cx="1381936" cy="51020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Via de </a:t>
            </a:r>
            <a:r>
              <a:rPr lang="pt-BR" sz="900" b="1" dirty="0" err="1">
                <a:solidFill>
                  <a:schemeClr val="tx1">
                    <a:lumMod val="50000"/>
                  </a:schemeClr>
                </a:solidFill>
              </a:rPr>
              <a:t>admnistração</a:t>
            </a:r>
            <a:endParaRPr lang="pt-BR" sz="900" b="1" dirty="0">
              <a:solidFill>
                <a:schemeClr val="tx1">
                  <a:lumMod val="50000"/>
                </a:schemeClr>
              </a:solidFill>
            </a:endParaRPr>
          </a:p>
        </p:txBody>
      </p:sp>
      <p:sp>
        <p:nvSpPr>
          <p:cNvPr id="23" name="Elipse 22">
            <a:extLst>
              <a:ext uri="{FF2B5EF4-FFF2-40B4-BE49-F238E27FC236}">
                <a16:creationId xmlns:a16="http://schemas.microsoft.com/office/drawing/2014/main" id="{48B410BA-BF7A-4B01-AA5D-FC0072F7794F}"/>
              </a:ext>
            </a:extLst>
          </p:cNvPr>
          <p:cNvSpPr/>
          <p:nvPr/>
        </p:nvSpPr>
        <p:spPr bwMode="auto">
          <a:xfrm>
            <a:off x="984955" y="3534517"/>
            <a:ext cx="1126601" cy="510203"/>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7385052" y="1440403"/>
            <a:ext cx="1478756" cy="59293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7354697" y="2270392"/>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7665244" y="3396850"/>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a:cxnSpLocks/>
          </p:cNvCxnSpPr>
          <p:nvPr/>
        </p:nvCxnSpPr>
        <p:spPr>
          <a:xfrm>
            <a:off x="2090159" y="1814234"/>
            <a:ext cx="1087706" cy="84163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cxnSpLocks/>
            <a:stCxn id="21" idx="6"/>
            <a:endCxn id="3" idx="1"/>
          </p:cNvCxnSpPr>
          <p:nvPr/>
        </p:nvCxnSpPr>
        <p:spPr>
          <a:xfrm>
            <a:off x="2111556" y="2445704"/>
            <a:ext cx="1053670" cy="236647"/>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a:cxnSpLocks/>
            <a:stCxn id="22" idx="6"/>
          </p:cNvCxnSpPr>
          <p:nvPr/>
        </p:nvCxnSpPr>
        <p:spPr>
          <a:xfrm flipV="1">
            <a:off x="2201702" y="2715919"/>
            <a:ext cx="933848" cy="43435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cxnSpLocks/>
            <a:stCxn id="23" idx="6"/>
          </p:cNvCxnSpPr>
          <p:nvPr/>
        </p:nvCxnSpPr>
        <p:spPr>
          <a:xfrm flipV="1">
            <a:off x="2111556" y="2863326"/>
            <a:ext cx="1028890" cy="926292"/>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cxnSpLocks/>
            <a:endCxn id="26" idx="2"/>
          </p:cNvCxnSpPr>
          <p:nvPr/>
        </p:nvCxnSpPr>
        <p:spPr>
          <a:xfrm>
            <a:off x="6408540" y="2977626"/>
            <a:ext cx="1256705" cy="71569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cxnSpLocks/>
            <a:stCxn id="7" idx="3"/>
            <a:endCxn id="25" idx="2"/>
          </p:cNvCxnSpPr>
          <p:nvPr/>
        </p:nvCxnSpPr>
        <p:spPr>
          <a:xfrm flipV="1">
            <a:off x="6689138" y="2566859"/>
            <a:ext cx="665559" cy="11430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cxnSpLocks/>
            <a:endCxn id="24" idx="2"/>
          </p:cNvCxnSpPr>
          <p:nvPr/>
        </p:nvCxnSpPr>
        <p:spPr>
          <a:xfrm flipV="1">
            <a:off x="6408540" y="1736869"/>
            <a:ext cx="976513" cy="6478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sp>
        <p:nvSpPr>
          <p:cNvPr id="36" name="TextBox 2">
            <a:extLst>
              <a:ext uri="{FF2B5EF4-FFF2-40B4-BE49-F238E27FC236}">
                <a16:creationId xmlns:a16="http://schemas.microsoft.com/office/drawing/2014/main" id="{2619CB8F-1AED-1384-CA9C-EF505480131B}"/>
              </a:ext>
            </a:extLst>
          </p:cNvPr>
          <p:cNvSpPr txBox="1"/>
          <p:nvPr/>
        </p:nvSpPr>
        <p:spPr>
          <a:xfrm>
            <a:off x="506626" y="399409"/>
            <a:ext cx="7251920" cy="415498"/>
          </a:xfrm>
          <a:prstGeom prst="rect">
            <a:avLst/>
          </a:prstGeom>
          <a:noFill/>
        </p:spPr>
        <p:txBody>
          <a:bodyPr wrap="square">
            <a:spAutoFit/>
          </a:bodyPr>
          <a:lstStyle/>
          <a:p>
            <a:pPr algn="just"/>
            <a:r>
              <a:rPr lang="pt-BR" sz="2100" dirty="0">
                <a:solidFill>
                  <a:srgbClr val="7030A0"/>
                </a:solidFill>
                <a:latin typeface="Verdana" panose="020B0604030504040204" pitchFamily="34" charset="0"/>
                <a:ea typeface="Verdana" panose="020B0604030504040204" pitchFamily="34" charset="0"/>
              </a:rPr>
              <a:t>Conceitos</a:t>
            </a:r>
            <a:r>
              <a:rPr lang="pt-BR" sz="2100" dirty="0">
                <a:solidFill>
                  <a:schemeClr val="bg1"/>
                </a:solidFill>
                <a:latin typeface="Verdana" panose="020B0604030504040204" pitchFamily="34" charset="0"/>
                <a:ea typeface="Verdana" panose="020B0604030504040204" pitchFamily="34" charset="0"/>
              </a:rPr>
              <a:t> </a:t>
            </a:r>
            <a:r>
              <a:rPr lang="pt-BR" sz="2100" dirty="0">
                <a:solidFill>
                  <a:srgbClr val="7030A0"/>
                </a:solidFill>
                <a:latin typeface="Verdana" panose="020B0604030504040204" pitchFamily="34" charset="0"/>
                <a:ea typeface="Verdana" panose="020B0604030504040204" pitchFamily="34" charset="0"/>
              </a:rPr>
              <a:t>da OBM</a:t>
            </a:r>
            <a:endParaRPr lang="en-US" sz="2100" kern="1200" dirty="0">
              <a:solidFill>
                <a:srgbClr val="7030A0"/>
              </a:solidFill>
              <a:latin typeface="Verdana" panose="020B0604030504040204" pitchFamily="34" charset="0"/>
              <a:ea typeface="Verdana" panose="020B0604030504040204" pitchFamily="34" charset="0"/>
            </a:endParaRPr>
          </a:p>
        </p:txBody>
      </p:sp>
      <p:sp>
        <p:nvSpPr>
          <p:cNvPr id="45" name="CaixaDeTexto 16">
            <a:extLst>
              <a:ext uri="{FF2B5EF4-FFF2-40B4-BE49-F238E27FC236}">
                <a16:creationId xmlns:a16="http://schemas.microsoft.com/office/drawing/2014/main" id="{EAD5C41F-6F66-8D1B-2108-FEBB45030A57}"/>
              </a:ext>
            </a:extLst>
          </p:cNvPr>
          <p:cNvSpPr txBox="1">
            <a:spLocks noChangeArrowheads="1"/>
          </p:cNvSpPr>
          <p:nvPr/>
        </p:nvSpPr>
        <p:spPr bwMode="auto">
          <a:xfrm>
            <a:off x="4004160" y="2129656"/>
            <a:ext cx="6527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a:t>
            </a:r>
            <a:r>
              <a:rPr lang="pt-BR" altLang="pt-BR" sz="1050" b="1" dirty="0" err="1">
                <a:solidFill>
                  <a:srgbClr val="7030A0"/>
                </a:solidFill>
              </a:rPr>
              <a:t>HóRUS</a:t>
            </a:r>
            <a:r>
              <a:rPr lang="pt-BR" altLang="pt-BR" sz="1050" b="1" dirty="0">
                <a:solidFill>
                  <a:srgbClr val="7030A0"/>
                </a:solidFill>
              </a:rPr>
              <a:t>)</a:t>
            </a:r>
          </a:p>
        </p:txBody>
      </p:sp>
      <p:sp>
        <p:nvSpPr>
          <p:cNvPr id="46" name="CaixaDeTexto 16">
            <a:extLst>
              <a:ext uri="{FF2B5EF4-FFF2-40B4-BE49-F238E27FC236}">
                <a16:creationId xmlns:a16="http://schemas.microsoft.com/office/drawing/2014/main" id="{8F6095C7-DAF6-E5A0-DD40-2B63F0F35BAB}"/>
              </a:ext>
            </a:extLst>
          </p:cNvPr>
          <p:cNvSpPr txBox="1">
            <a:spLocks noChangeArrowheads="1"/>
          </p:cNvSpPr>
          <p:nvPr/>
        </p:nvSpPr>
        <p:spPr bwMode="auto">
          <a:xfrm>
            <a:off x="4902304" y="802678"/>
            <a:ext cx="4988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(DCB)</a:t>
            </a:r>
          </a:p>
        </p:txBody>
      </p:sp>
      <p:sp>
        <p:nvSpPr>
          <p:cNvPr id="40" name="Down Arrow 39">
            <a:extLst>
              <a:ext uri="{FF2B5EF4-FFF2-40B4-BE49-F238E27FC236}">
                <a16:creationId xmlns:a16="http://schemas.microsoft.com/office/drawing/2014/main" id="{42E6B094-D85A-7CFF-0287-1E095466F211}"/>
              </a:ext>
            </a:extLst>
          </p:cNvPr>
          <p:cNvSpPr/>
          <p:nvPr/>
        </p:nvSpPr>
        <p:spPr>
          <a:xfrm>
            <a:off x="3932704" y="2982004"/>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1" name="Down Arrow 40">
            <a:extLst>
              <a:ext uri="{FF2B5EF4-FFF2-40B4-BE49-F238E27FC236}">
                <a16:creationId xmlns:a16="http://schemas.microsoft.com/office/drawing/2014/main" id="{B042FC60-622F-73B9-F921-EFD3595A82E3}"/>
              </a:ext>
            </a:extLst>
          </p:cNvPr>
          <p:cNvSpPr/>
          <p:nvPr/>
        </p:nvSpPr>
        <p:spPr>
          <a:xfrm>
            <a:off x="3886985" y="2183271"/>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7" name="Down Arrow 46">
            <a:extLst>
              <a:ext uri="{FF2B5EF4-FFF2-40B4-BE49-F238E27FC236}">
                <a16:creationId xmlns:a16="http://schemas.microsoft.com/office/drawing/2014/main" id="{889D4BB6-551F-70B6-DDB1-B574AB605050}"/>
              </a:ext>
            </a:extLst>
          </p:cNvPr>
          <p:cNvSpPr/>
          <p:nvPr/>
        </p:nvSpPr>
        <p:spPr>
          <a:xfrm>
            <a:off x="5692820" y="2977625"/>
            <a:ext cx="62983" cy="215991"/>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50" name="Conector reto 27">
            <a:extLst>
              <a:ext uri="{FF2B5EF4-FFF2-40B4-BE49-F238E27FC236}">
                <a16:creationId xmlns:a16="http://schemas.microsoft.com/office/drawing/2014/main" id="{CA75C76B-99DB-3B4F-85D8-09E65658B264}"/>
              </a:ext>
            </a:extLst>
          </p:cNvPr>
          <p:cNvCxnSpPr>
            <a:cxnSpLocks/>
          </p:cNvCxnSpPr>
          <p:nvPr/>
        </p:nvCxnSpPr>
        <p:spPr>
          <a:xfrm>
            <a:off x="2161160" y="1750996"/>
            <a:ext cx="991145" cy="807479"/>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2" name="Conector reto 27">
            <a:extLst>
              <a:ext uri="{FF2B5EF4-FFF2-40B4-BE49-F238E27FC236}">
                <a16:creationId xmlns:a16="http://schemas.microsoft.com/office/drawing/2014/main" id="{C0E3BA25-76DA-3163-61D5-13ACCB8073F3}"/>
              </a:ext>
            </a:extLst>
          </p:cNvPr>
          <p:cNvCxnSpPr>
            <a:cxnSpLocks/>
          </p:cNvCxnSpPr>
          <p:nvPr/>
        </p:nvCxnSpPr>
        <p:spPr>
          <a:xfrm flipV="1">
            <a:off x="4173563" y="902079"/>
            <a:ext cx="1019145" cy="628833"/>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5" name="Conector reto 27">
            <a:extLst>
              <a:ext uri="{FF2B5EF4-FFF2-40B4-BE49-F238E27FC236}">
                <a16:creationId xmlns:a16="http://schemas.microsoft.com/office/drawing/2014/main" id="{46DE0316-9501-6797-AB9A-FC235C9B86CA}"/>
              </a:ext>
            </a:extLst>
          </p:cNvPr>
          <p:cNvCxnSpPr>
            <a:cxnSpLocks/>
          </p:cNvCxnSpPr>
          <p:nvPr/>
        </p:nvCxnSpPr>
        <p:spPr>
          <a:xfrm flipV="1">
            <a:off x="6667619" y="1922890"/>
            <a:ext cx="730354" cy="579860"/>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27">
            <a:extLst>
              <a:ext uri="{FF2B5EF4-FFF2-40B4-BE49-F238E27FC236}">
                <a16:creationId xmlns:a16="http://schemas.microsoft.com/office/drawing/2014/main" id="{DB027386-6534-2C63-C53A-EFBCE342A288}"/>
              </a:ext>
            </a:extLst>
          </p:cNvPr>
          <p:cNvCxnSpPr>
            <a:cxnSpLocks/>
            <a:endCxn id="25" idx="2"/>
          </p:cNvCxnSpPr>
          <p:nvPr/>
        </p:nvCxnSpPr>
        <p:spPr>
          <a:xfrm flipV="1">
            <a:off x="6705736" y="2566859"/>
            <a:ext cx="648961" cy="24806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0" name="Conector reto 27">
            <a:extLst>
              <a:ext uri="{FF2B5EF4-FFF2-40B4-BE49-F238E27FC236}">
                <a16:creationId xmlns:a16="http://schemas.microsoft.com/office/drawing/2014/main" id="{1AB6CA5D-E59F-B4A7-2CD9-BD3D64F8B036}"/>
              </a:ext>
            </a:extLst>
          </p:cNvPr>
          <p:cNvCxnSpPr>
            <a:cxnSpLocks/>
            <a:endCxn id="26" idx="2"/>
          </p:cNvCxnSpPr>
          <p:nvPr/>
        </p:nvCxnSpPr>
        <p:spPr>
          <a:xfrm>
            <a:off x="6733476" y="3522153"/>
            <a:ext cx="931768" cy="171164"/>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62" name="Google Shape;73;p15">
            <a:extLst>
              <a:ext uri="{FF2B5EF4-FFF2-40B4-BE49-F238E27FC236}">
                <a16:creationId xmlns:a16="http://schemas.microsoft.com/office/drawing/2014/main" id="{E17BB05E-38F4-2CC4-0AA0-5A33D4A99649}"/>
              </a:ext>
            </a:extLst>
          </p:cNvPr>
          <p:cNvGrpSpPr/>
          <p:nvPr/>
        </p:nvGrpSpPr>
        <p:grpSpPr>
          <a:xfrm>
            <a:off x="0" y="4585144"/>
            <a:ext cx="8449056" cy="596954"/>
            <a:chOff x="0" y="4474098"/>
            <a:chExt cx="9144000" cy="708000"/>
          </a:xfrm>
        </p:grpSpPr>
        <p:sp>
          <p:nvSpPr>
            <p:cNvPr id="63" name="Google Shape;74;p15">
              <a:extLst>
                <a:ext uri="{FF2B5EF4-FFF2-40B4-BE49-F238E27FC236}">
                  <a16:creationId xmlns:a16="http://schemas.microsoft.com/office/drawing/2014/main" id="{C1391700-C3BB-5175-9E97-DC5BABA3373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75;p15">
              <a:extLst>
                <a:ext uri="{FF2B5EF4-FFF2-40B4-BE49-F238E27FC236}">
                  <a16:creationId xmlns:a16="http://schemas.microsoft.com/office/drawing/2014/main" id="{8E79BF31-60B3-88BE-1731-6AA29A58C23D}"/>
                </a:ext>
              </a:extLst>
            </p:cNvPr>
            <p:cNvGrpSpPr/>
            <p:nvPr/>
          </p:nvGrpSpPr>
          <p:grpSpPr>
            <a:xfrm>
              <a:off x="5592275" y="4645600"/>
              <a:ext cx="1343375" cy="533264"/>
              <a:chOff x="7676800" y="4493200"/>
              <a:chExt cx="1343375" cy="533264"/>
            </a:xfrm>
          </p:grpSpPr>
          <p:sp>
            <p:nvSpPr>
              <p:cNvPr id="67" name="Google Shape;76;p15">
                <a:extLst>
                  <a:ext uri="{FF2B5EF4-FFF2-40B4-BE49-F238E27FC236}">
                    <a16:creationId xmlns:a16="http://schemas.microsoft.com/office/drawing/2014/main" id="{289439D2-E3F4-F720-BB6E-B8D0F14BA3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7;p15">
                <a:extLst>
                  <a:ext uri="{FF2B5EF4-FFF2-40B4-BE49-F238E27FC236}">
                    <a16:creationId xmlns:a16="http://schemas.microsoft.com/office/drawing/2014/main" id="{E8C0A9F6-6900-469D-99EA-4FFF43816DB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69" name="Google Shape;78;p15">
                <a:extLst>
                  <a:ext uri="{FF2B5EF4-FFF2-40B4-BE49-F238E27FC236}">
                    <a16:creationId xmlns:a16="http://schemas.microsoft.com/office/drawing/2014/main" id="{B4B25806-8AA5-B1F5-28DD-5ADEBBC4F15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65" name="Google Shape;79;p15">
              <a:extLst>
                <a:ext uri="{FF2B5EF4-FFF2-40B4-BE49-F238E27FC236}">
                  <a16:creationId xmlns:a16="http://schemas.microsoft.com/office/drawing/2014/main" id="{E4832386-0AF0-88A6-68E9-FC278B119C68}"/>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66" name="Google Shape;80;p15">
              <a:extLst>
                <a:ext uri="{FF2B5EF4-FFF2-40B4-BE49-F238E27FC236}">
                  <a16:creationId xmlns:a16="http://schemas.microsoft.com/office/drawing/2014/main" id="{902A20A6-9419-7CA4-B2A0-007E51A0139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35045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314B-424A-E6E6-A307-344A6957155E}"/>
              </a:ext>
            </a:extLst>
          </p:cNvPr>
          <p:cNvSpPr>
            <a:spLocks noGrp="1"/>
          </p:cNvSpPr>
          <p:nvPr>
            <p:ph type="title"/>
          </p:nvPr>
        </p:nvSpPr>
        <p:spPr>
          <a:xfrm>
            <a:off x="628651" y="285468"/>
            <a:ext cx="6977495" cy="490388"/>
          </a:xfrm>
        </p:spPr>
        <p:txBody>
          <a:bodyPr>
            <a:normAutofit fontScale="90000"/>
          </a:body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sp>
        <p:nvSpPr>
          <p:cNvPr id="3" name="Content Placeholder 2">
            <a:extLst>
              <a:ext uri="{FF2B5EF4-FFF2-40B4-BE49-F238E27FC236}">
                <a16:creationId xmlns:a16="http://schemas.microsoft.com/office/drawing/2014/main" id="{81959394-5CE7-27CF-5174-1B5BE8C52021}"/>
              </a:ext>
            </a:extLst>
          </p:cNvPr>
          <p:cNvSpPr>
            <a:spLocks noGrp="1"/>
          </p:cNvSpPr>
          <p:nvPr>
            <p:ph idx="1"/>
          </p:nvPr>
        </p:nvSpPr>
        <p:spPr>
          <a:xfrm>
            <a:off x="562356" y="813327"/>
            <a:ext cx="7886700" cy="3516845"/>
          </a:xfrm>
        </p:spPr>
        <p:txBody>
          <a:bodyPr/>
          <a:lstStyle/>
          <a:p>
            <a:r>
              <a:rPr lang="pt-BR" dirty="0">
                <a:solidFill>
                  <a:srgbClr val="7030A0"/>
                </a:solidFill>
              </a:rPr>
              <a:t>Lista Hórus </a:t>
            </a:r>
          </a:p>
          <a:p>
            <a:pPr marL="0" indent="0">
              <a:buNone/>
            </a:pPr>
            <a:endParaRPr lang="pt-BR" dirty="0">
              <a:solidFill>
                <a:srgbClr val="7030A0"/>
              </a:solidFill>
            </a:endParaRPr>
          </a:p>
          <a:p>
            <a:pPr marL="0" indent="0">
              <a:buNone/>
            </a:pPr>
            <a:endParaRPr lang="pt-BR" dirty="0">
              <a:solidFill>
                <a:srgbClr val="7030A0"/>
              </a:solidFill>
            </a:endParaRPr>
          </a:p>
          <a:p>
            <a:pPr marL="0" indent="0">
              <a:buNone/>
            </a:pPr>
            <a:endParaRPr lang="pt-BR" dirty="0">
              <a:solidFill>
                <a:srgbClr val="7030A0"/>
              </a:solidFill>
            </a:endParaRPr>
          </a:p>
          <a:p>
            <a:pPr>
              <a:buFont typeface="Arial" panose="020B0604020202020204" pitchFamily="34" charset="0"/>
              <a:buChar char="•"/>
            </a:pPr>
            <a:endParaRPr lang="pt-BR" dirty="0">
              <a:solidFill>
                <a:srgbClr val="7030A0"/>
              </a:solidFill>
            </a:endParaRPr>
          </a:p>
          <a:p>
            <a:pPr>
              <a:buFont typeface="Arial" panose="020B0604020202020204" pitchFamily="34" charset="0"/>
              <a:buChar char="•"/>
            </a:pPr>
            <a:r>
              <a:rPr lang="pt-BR" dirty="0">
                <a:solidFill>
                  <a:srgbClr val="7030A0"/>
                </a:solidFill>
              </a:rPr>
              <a:t>Lista CMED </a:t>
            </a:r>
          </a:p>
          <a:p>
            <a:pPr marL="0" indent="0">
              <a:buNone/>
            </a:pPr>
            <a:endParaRPr lang="en-BR" dirty="0">
              <a:solidFill>
                <a:srgbClr val="7030A0"/>
              </a:solidFill>
            </a:endParaRPr>
          </a:p>
        </p:txBody>
      </p:sp>
      <p:pic>
        <p:nvPicPr>
          <p:cNvPr id="6" name="Imagem 5"/>
          <p:cNvPicPr>
            <a:picLocks noChangeAspect="1"/>
          </p:cNvPicPr>
          <p:nvPr/>
        </p:nvPicPr>
        <p:blipFill>
          <a:blip r:embed="rId2"/>
          <a:stretch>
            <a:fillRect/>
          </a:stretch>
        </p:blipFill>
        <p:spPr>
          <a:xfrm>
            <a:off x="1084148" y="1216862"/>
            <a:ext cx="6843116" cy="925376"/>
          </a:xfrm>
          <a:prstGeom prst="rect">
            <a:avLst/>
          </a:prstGeom>
        </p:spPr>
      </p:pic>
      <p:sp>
        <p:nvSpPr>
          <p:cNvPr id="8" name="AutoShape 6" descr="data:image/png;base64,iVBORw0KGgoAAAANSUhEUgAABJ8AAAC5CAYAAACGN55JAAAAAXNSR0IArs4c6QAAAARnQU1BAACxjwv8YQUAAAAJcEhZcwAADsMAAA7DAcdvqGQAAFF/SURBVHhe7d1fjB3Hfej5ou9L/B4/+EkxNUPaEp8ECBKGUKA/SYQZ3oAEDGutF8kAleGDBHASkrqCM7pAVhNbMcXNzIK6ASlrIerujbQyDdCwNbNE9A8xSCgQoAeCkiPOSIoeFnnwQ2DnZrWWbM1WdVed03+qu+tf95k/34/QmuGZPqerq6qrfl1d3WfPz372s01Rcdttt+nfhHjjjTfEvffeq/8FAACQlok1vvrVr4p//dd/JfYAAADYppriuC/pn42++OIL/RsAAEB61ViD2AMAAGB7aorjvqRmOVWXIgJAAADQJwafAAAAdobGwSf9s9Hvfvc7/RsAAEB61ViD2AMAAGB7aorjuO0OAABMlIo1Dp75jth78v7sJ7EHAADA9tQUx+25ePFi6YHjm5vjfz7+9nPZzyf2fTP7CQAA0Ienb/xY/0bcAQAAsNPsuXbtWu3b7ozDF05mPz8+czn7CQAA0Ad17UvNfFKIOwAAALanu+76Q/Hzn/+j/tdY5213AAAAAAAAQCgGnwAAAAAAANAbBp8AAAAAAADQGwafAAAAAAAA0BsGnwAAAAAAANAbBp8AAAAAAADQGwafAAAAAAAA0BsGnwAAAAAAANAbBp8AAAAAAADQGwafAAAAAAAA0BsGnwAAAAAAANAbBp8AAAAAAADQGwafAAAAAAAA0BsGnwAAAAAAANAbBp8AAAAAAADQGwafAAAAAAAA0BsGnwAAAAAAANAbBp8AAAAAAADQGwafAAAAAAAA0BsGnwAAAAAAANAbBp8AAAAAAADQGwafAAAAAAAA0BsGnwAAAAAAANAbBp8CLa8LsbkpF/lzRr8GAACAeCbOWl/N46yZZWIuAAC2MwafAqiA6PiUEMcOCrEmf14hGAIAAEhDBlWHVJy1R4iHLwmxKOOsK8dlzHVaiKt6FQAAsL0w+BRgYVqIPTIgOi8joDn5c4/8N8EQAABAAjKomlZxlvpV/m9Ox11z6gUAALAthQ8+zQixvCrEurr1zCzrQqwu12cBzcv12m5RW9XvX5fvNUbvaVjW5WfN2z4sJF0dSzFdmfnC3xv2SSl+/qp8T5Vtv0ea9sPyOZ23ADqmFwCALS2g/60tlr40JOZwiiGqaZT/SBqjFD4/JOZw2oZcQuOgkab9tqSzJMV25JLdutf5ZgAA0KewwSfZga9fEeL4rBBT+qWM/MfscSGuyE6+b1NyW+dkGpaLwcRA6Zo/on9R5Gc/4BDQzJ5yCJoMGWw17sc5GUh57kdIegEA2GqS9Ge6L7Ve+GlgjTl8yfcOFTt5xRwBvMohIqZJsh1pSr52Rf6tc7ALAAD0JmjwaX6x3rGXyE5+qA7+0AP6F2modB2Rn1NUTEMjmbALLoGuCk5lMNa1Hz5Bc1B6AQDYYlL2Z1PHs/EKL8dlnBFq0NjJNeYI5FwOkTFN0u1IarAragARAACEkf1v0ODTLdP6lw0hDqpnHunl4LHspcxs8WpVjMo2skU96Fv/eWqf/kXyTdf5ucJnymXFrCQ/vPj69IJ+XVLftmJioTWdCNcA1mW9YnC6IT+/uB/HVvQfpKlDWfl1ikkvAABbRVB/Zokhin3pLdWOtCHmGMUHMs6o9b2295il8EzI4NjJ8fOrXPr6vuOgmJgmdDsqv9QXwozSXyw/KWYAEQAAhFF9ddwDx2VPvyijABMwqIdCqgdEZp29DGiGsHFD/1LUY7oekAFSRgZCc0vjgPFIV4SnneuYVj+6yic/f1qmtRhUnpfB3zH5ugrgjj3cHHAWxaYXAICtYJL9WeE6V7wBY6eumCOETznExDRB25ErHZyWn138MPm7+qKY0QCUXJcQCACAYam+OmjwaeG0/kVSU5iv6Ac6qgdmWh8CHkMGaebzR8sVfTVMBhIPF67G9Z4u+Rnqq3+VtUvyfzKgeVUHM60zveQ6oyt8MuGNU77l6+bCaPb5FuoqpQrgSoFVk9D0AgCwlYT2Z5YY4txx/Tfp/Wpf2hRz6G1vvFofJLG+Ry/F2+iCYxTHzx9xjTlC+JSDXDc4pgndjszjWvloxfyvzXgDAAD90X112Myn80IclIGNjgNG1AMz1QM5nb6RJIE1GQSW9JyumQeyGDBzSW5LecWkoSPAu74g06t/P35hmPyJSS8AAFtFH/3Z2rEsbHAng4viBS9vPccoRX3FHEPFFcQvAADsPMG33V2VgY2aJq6urq1VIykZMQzxjXe2b4fpM12Lhaul5/RVxyuF17oefDonA92MTEefDwI1YtMLAMBWkLI/25CxwYrsj+dcR57k+tkzhKabZ9W4GjJ26iPmGCquIH4BAGDniXvmk6Tu2Z+TAZl6VoF6aGbrPfUyADqgf3UmP8/2oM2uKeVe6XIh3yTf2qrz4Z4y0DXpUOvWPk9Gtev616bbCOZlYLoul87bCFOkFwCASYvpzywxxLSMDRaaBp4K66vnEWVk7HJusWX2UEOcopamAS6vGCXg8zNdMYcv33IIjWlitnOquZyW5d+M2u2WAACgP7qv9h98kr29ugKlFhUwFDt59dDM900EIJl76q8XHgp+qvIeFXhEB0RKQLp8zLc9U6Kg68GnCw9ncWSjSybYlZlS3Y/5ZRkAy9en5KKm6LdtKlV6AQCYpEn1Z+p5RKMBKNnvRs0e6jlGadIVc/gIKYeQmCZqO2r2mMzL0mCW/H1ZvnZc/i0j120bswMAAOmpvtp/8En22KM+XgYMtQd5ytcyMtp5RV9Zuvp+/lOpvme0vvTqK/qXIhVIFNYfve+4/ruUXcEKSJeP4je22K4+mm23PvhUkds+bVa2OF/4RpdaXhX2eWOlPXhKll4AACZokv2ZGoAqzh6yPmuoIU4xS/aemBjF5fObdMQcPkLKISSmid1ONlNNPUPLbEv+Php4klbkugAAYFiqrw667U49R2DUyTcofeOIjChGVw8bqK/aXQgYFCoGLN7pcjSzLIMc/XvTN7YUr+51PQhTBbON2SETN921H/KPbQ89TZ1eAAAmYSv0Z8XZQzEP7+4rRunSGnM4Ci4Hz5im1+1I6iHzIbEmAACIJPvfsGc+nZed/EEhVmQAUO3o1SCSejBn9TkEKvhRzzVQD/oskf9WwYD6ql0v5n3FQZiAdLl44JD+RTLfulJ1vhAkuTwIc8k8s8qmaT/0Pnc99LSP9AIAMLQt0Z/JDvdh02dPRdx+19S3SzExiovWmMNBVDk07bclpkmxHXWx05a/B3vMXwAA0G3PtWvXNvXvNYcvnMx+fnzmcvYTAACgD+oWqb0n789+J+7YmYrPXlpbEWKuZRY3AADYnu666w/Fz3/+j/pfY9HfdgcAAAB0WVDf8Hcwn5k0eyj8FkYAALD9MPgEAACAXqlZT+YB4FMbQqw83P4IAQAAsLMw+AQAAIBeZbOezLfWyd958DcAALsLg08AAAAAAADoDQ8cBwAA3v7+4s/0b2k8+M3/zAPHAQAABpQ6nlP+buUH1geOM/gEAAC8qWBFDRilxOATAADAcFLHcy/9+GeNg0/cdgcAAIJsbm4mWwAAADA8W1wWurRh8AkAAARRIUaqBQAAAMOzxWWhSxsGnwAAQBhb1BG6AAAAYHi2uCx0acEznwAAgDf1jIAHjszpf419/wen9W+5zS82xRebX4jN332R/fzdF78TX8jffyeX7//1U3otIf7Tf/oSz3wCAAAYUFM8F+qVS6s88wkAAKRVvdillicePyV/2cwGnX7329+K36rl89+Kz377ufjss8/E55/lP7/310+V3gcAAIDhFeOx2KUNg08AACCI7UGTavkvj58Sn3/+uVx+K5fPxGef/0Z8/pn8KZff/OY34unvf6/2HgAAAAyvGpPFLG0YfAIAAEFUjNG0LP7ld8VnauBJDTr9Jh90UsvpH/zAuj4AAACGZ4vLQpc2DD4BAIAgtitexeWpv/qrbMDpM738b2fOWNdTCwAAAIZni8vU8jennxkt3/v+0+Kv/tenxHcXF8XJU6es66ulDYNPAAAgiIoxupZ81lO+2P5uFgAAAAzPFpep5dSJE9mzO/+/Tz8V//M//qf493//tfj3X/1a/OBv7LPY1dKGwScAABBk0+G/33z2m9FSfL36HwAAAIZXjMeq/z3xXx7PBp1+/atfiV//+tdieWW58Nf6f20YfAIAAEGKV7qeeeZMtnzve98XTz75X8Vf/MVfZK+bZz2pGVDF9asLAAAAhmeLy4rL00//jfj3X/9a/Lf/9nfWvxeXNgw+AQCAIMV7/NVg03/8v/8hfvWrX4l/+7d/ywai1Otq0El9093nv1WDT+P1qwsAAACGZ4vLqssPn/8/rK9XlzYMPgEAgCAqxigui3/5ZDbwtLLyv49eu/Difxf//f/8e/E//sfLpXWrCwAAAIZni8tClzYMPgEAgCC2K175lOz6610LAAAAhmeLy0KXNgw+AQCAICrESLUAAABgeLa4LHRpw+ATAAAIYrviFboAAABgeLa4LHRpw+ATAAAIU7zUFbsAAABgeLa4LHRpweATAAAIYos5QhcAAAAMzxaXhS5t9ly8eLG0TnGq1ONvP5f9/PjM5ewnAACA8vcXf6Z/S+PBb/5nsffk/dnvxB0AAAD9Sx3PKX+38gPx85//o/7X2J5r1641DlAdvnAy+0kQCAAA+qSufTH4BAAAsL3dddcf2gefXGY+fffwC9lPAACAPjxy11dHg0/EHQAAANvTi3/5v4iH/vr/0v8ac5r59NoTP8l+AgAA9GHv7//eaPCJuAMAAGBn4YHjAAAAAAAA6A2DTwAAAAAAAOgNg08AAAAAAADoDYNPAAAAAAAA6A2DTwAAAFvCZbH4lS+Lb537UP8bOxdlDQDYXcIGnz46K74lO8ybbcuJy3ol6fXHrOssvq7/buj1Sq8X3ltbX7G9JzJdahl9XtM6c2fFJ3qVkVTpL/jk3D36/Y+Jt/Rrvt46UUi3Xorby7dxj3jhI/1CozxAKn9Ww/sS5lt5acgHn+0VdOWvLe9qS7FOZTzyycZ3313ru0Vn2acom5GwfOmqv0VOx0vHPlk/2/aeghTHKYAuH4oX5sbtQPsxV29vmo7fkmL75tR+dnx2Q3vZNdDwybmnxUviTnHoj2/OX0iQrs72vheB5ZDxee+4bjh/PmVdV92HxhjKvT8PSotORymvC2mzloHtPYqOkXwG99rijrC4sKCaxy3viT1mx/WjOTaJKZ/qUs17n892SWumuu2OOD9jqxuFz/GqT5pPbJox27PVDRPHt9Sbcf5UF1t+xbS7ub5i79rScl5YXdr3wfQBbfVHr2O22ZSmrjpYZKsnhc+1ptn2noKh69ZYQD+qWM5DO98v0xw2+PTxP4t35Y8HX/5UfPjLynIm/5rkouJ6byzdKV76tl9n8NIZhwZGiUiXWZbu03/UyutcEg++c0rc61M5Jef0j3wo3vzJ2+K2h46K28Tz4jWfiqDoynD0F6fFG4V9U+kXMu+9KlZWsY+Ilx66VPgcVY5CPHVHc6WOzbfy+6+LJ29/XhyV+9RUb/y2152/d58pfp7avnzx9kp+FutUYD7ZOO+7Z31PxatsQvLFu/5GHi/a4McpACdvnTggnvpGsQ2Rbbw85o5W2/is7Si3Nybm8Or3XvxpS1+VH/fNdPD/7ffEk/9k0jtO9/7FAy3xj/7s278p7tmrXyqKSteAYsrB4735iY+sG+/oF0JQ1nk+fvv5Ut/+xuEfi3ur/XPCOCeUfz/tyCHu8I4LG5RiqH86LW578YjbQIqzvH70GZuU6krAed2YW1qd66gnr/rkHZtq950Vzz8kf774dG0w7q1nT8k4/k7x5KNd9UauU2tjzoq79V8zsf2f9/751bPyuUP7eZpf/bpZ3HP4TvmzJQ0frYlXZT9x2+FZcZN+SSmnqftc08d2qVvB/ajqD+44JcTS9VF6XduCwW+7u+nYD7MG+93Fv23pWMcelJVayAp6MkFFiHe/WHpZpsejMQ9Kvz5I9s/9uTgk8+qlVZ/GVQZDsjK8qzrE1cdKB1mWflk5qgNsjdTBIBt7oRqySod607E3s0omZKfZ3aj551vZzeI7q59mB9i7i484XEnp2F5U/lokyycb330fWkv6gvIloP4mKM/hj1MArrKTvlIbcr/4M9V+VNr4PNg6Kp4vrGtiDtdA8MEleTIoP/fZprbg9b+VQZoM6JZUH1Olrh7K4F+l4Zdviu/UBhXyNuxHx/RMl6qGAFmJS9ewYsrB+b0y8L13UZ74qMA36+/9UdbKZfGczEc1iPJnhb5V9dGlY67XOMdNf+cDCeNmX3sfE8+ovHvnx+LNVPHdwLGJ73ldiVNaHeuoJ7/6FFdH7n5UHdNvi6ceK7dhR1+UbcDSDy3th7+4/m/o2Ft+puN5oUv9uumPvynztzkNn/zDj7OBmNEsU6t051vbpm5F9KNvrcr+QNa3Rwt93E3HnhAPyp/v3tjIX2gwgWc+mRHK98S/uBSsrNTBjVofvvb1rIJ/sOHY+QWkPz9Ijoo/uu9m8QffkC+0XgErM9O4nzxbrcD+zMHaNGpqKplTg+ObbxZ3n1FXu+UB9mzc9mLy1yZpPjXw2vcJsKUvJF9C6m+S8hz4OAUQ56apW7Of4zb+snhNBlvioT8tXw2WMUd2fL7zz+Lj/IV2U7NZIP3uT9aswXoWcKnZKlP6hYJPzj2SXT188OXKFWlHpk0pBnMjEemKld0K4DzDIKYcPN5739nsSmvj4I4LynrsG9OtfW5If55cT+cDKePmcG+LDacGqtvwsYnneV2BV1o76qg3j/oUXUdGg4ynxHPZYMuH4oUz9ZP3cHH930Rib+fzQof6tTdvM+1p6JhlWpHkfGu71K0U/WiAbfDA8ZvFd07ko6ONV4GGpG912j/lWlC+6dcHiW5A7p5rGRlWU96+UgwK9XvFreIPokfRXQ7WKTHVeLBXeOebzf3ij7LphTHb88hfJ4nzqZHHvk9ENX0h+RJSf1OVZ4/HKYDejNr4j9bFB/LHbfvqZ+Rf2+dzYqQDXdtMhI/OimfV1UTLbJVxm1e+Ou+u3KbUhaZrYDHlkKwMXVHW4364bdaS2d++45wufZwP6H1LEjeH+fiG2v6dYupr+b/jlOvW1o5NXNPqUkdDuNanNHVkNECrZiFlsxfDB69rotrOkP1LUM+SnBcaZoDKkoaWWaZ2Kc63dlDdapDXq/L+5QNpcttz9osUxgQGn3RGO45AZu7r52qHNzPt2Dfg8Em/OUhMA3Lfn3pcTdoQG/K94vavi/g+TH9W65UGPdrdJTTfGnUEoG3bi8pfm4T55CR18J2aSV9IvgTU35TlOdhxCiBWPuW7cMKmA9lm7jML8in89SufrbNVnNq8FiZgbAnawtI1sJhySFiGrihreZJ0Vt22Ifuvb39Z2B+4O3Sc0yL5+UBA3JGSHkwUDz2R5NarycQmAed1inNaXepoIKf6lKqO6NvF3zkl7vU+J5JtgXqumppwkC2VPIhqOwP2L7aeeZ0XutWvplvv8jaz65Y7m8jzrW1Tt8Ko217zWxQPyPp4j/jW3JdHt/B13aYcNfiUNwItB4NF9uBQmdEPnvCZXjYeQTzqMPXbNV0u65XWueOU2K8eTla7J7OLe/rrB4kZ8a8/TMxMl6vd8xwaEAWrH6Bp8q0uH2mtc92eV/4mF9eQOe17tiTsmD00pa9bJV886m/a8uzpOAWQVssJm+0qqrlFz9nex8SjtSuf5Su9rmzfXmN7GGc+mKZuYcj/bZUwXX2LKYckZeiKss629SPzAG3V/6m0Bz8AO/KErZPf+YCzAePmaryqBg26Zgq4mkRsEnZe55nWpHW0yKM+JagjZoaK4ppf2bOt1LneaFG3hak8qH+bYFTb2XPsHXpe6Fy/2tpMz4HR8POZoq1ft2Kp53GqASg1uPmuGkRzvDASNfhUfkq8WuxTvIoV7uiLd2ZP7Pd+eJ8eQXRpQF3T5bLeeB11sKt9CTyxd0q/PkhK0+/MVMK3xav/0DZ1r+AX6wkaZB/16YLJ8q0in55c57a9RPkbLG5aZfe+m6XfqZZNmtLXrZIvzvW3h/Ic8jgFEEA/nFMGOcUHqxrW5/xtvKd/c1e7jcBhtopN6Ruy1Ddb6dfLmp7XUZcqXa3MLf2juE2+9uKR0mtdt7/ElEOqMnS1q8t6RJ4oraq06xN8dQU96OQ+Ls5x4nE+4GzAuLkas7l+Q1S34WKT+PO6kLSmqqMVrvUpQR0xtyUp4edF94ulrH2pz4yMajt7jr19zgtD61etzTQztA773aYcfj5Tse3qlgc1ey0rHxmLqXLVD5BXA8Nd8cEgt92VG1rbt4K4kI1ONu2yfrANwxzsofeaO6RfHyTVoMRMJWx6+OSYHnlOQn9W6wHxofiXX8gfrdMFY/PNpi24adledP7apMonVwMEdlFM+kLyxbP+9lKeQxynAMKYbxhTwWhlkF0/vLSZ5zNVzG0E+luC8oc8t01ld2nzGrz+03yfOr4SOeOdrgBmVrVesiubha/vVkvjiUBMOaQuQ1e7uaxr8hP8rMxHD7AdOs7pkvJ8wDPu6EHUt8UVDRibRJ/XRaXVVkdjdNWnRHVEnqyfVN/ap9pSfaIefF5kHrBtjsmottNz/6LrWfd5YXD9qtz+l8/QCr1NOcX51jasW05kLPaYvghoJjxkcYPbhJNt8MDxgtGUuqfFC+3f4tcPfbAHdxAd6c8PEqlyhdFMy+3+KlY98ty5ngt9/37rNyS4PAdAis23Eccrhg3bi89fm4T51Mr9aulkVNMXki9+9bef8pR6P04BhBhNv3/ZEozunRb75Q/bV/zmVzF9A0n90NHseM7bt/arp6b98j8ZygcVXG8L8E3XwGLKIXkZuqKsq/IZBMZQcY6HZOcDKePmUOZ5WXG3LG6n2CRFWst1NFJrfUpTR956Vu2bHnjWM2LCv9JfH29GVNs5gdg72XlhVfFh4XqGlvd5U/V8JtK2q1sO9ADkbUt/Xskj/eypjrZsew0+SXc/qkcQF2UHPribR/dvjqb0eWpOvz5Ibj8t3hiN9o4XNS3XZdpsPvKc4mrQePpi0+jp6OshO6/gxeebEre9NPlrky6fmqX4jD7Z0heSL+71t7/yVPo+TgH4+eTcPdntX80Ps2yanREeSI7agTvy2Vbj51vYlb5xJn+pm35+lc+ggm+6hhVTDunL0BVlXZbfqjOeLTFEnOOruZ/2kzJujhMzuLqdYpM0aa3W0Vht9Sm6jrz+mO6/fqgvnHTNiOlgvt1u1JbEtZ3Dx95pzgttTFv12rl8gMT3NuU+2rJtVbc8hF4o2naDT6MRxEmpTIP21pR+fS9/U1BiAp3SdEZ9v+XNxQeZyc//kZpyp0aka/dCq1sWPO4rv+9s1pCoJ9lX36MerKmeam+9Am0TmW/R2wvJX1cp88kixWf0qTF9IfniWn/7LE8l5XEKII4MrlR7oaaU/6hx+rwOZt85JU4W2pu3TuQn7UGBpLm1QXH6Nip9O4FMw72Wh8GOrhgX5K95Dip4p2tIHuVQi2F6KENXu7Wss+d7VW6RGB1vhe31HOcE6TofyL4BzCG/U8bNAcYD69VZBB62U2zim1bXOhqrrT5F1RH59zNq0KFy+5fZnvzMxmfkZG1k9RYm/dzD20+LZ0afF9l2uu5fynoWez7dxHzuopoN1PHFDhW9tWVbsW75qPbVpl9Ss7mKfZ++wNI12Bk2+KTvLS0+EGy01DIuvbvP5PcU1gySruI06PwVX7b0Z1OxWztJj+2a+y6zoKiYDwfExolPK8H725Wv71TLOJDKvmVBBlgi+yrF8TrmAWPuDxj0y7dqGR79RT7KHrq9pPlrkS6fPPY9ur63l30Tn7IJyheH+tt3eSq9H6cAHJjgSlLBWalNUEshMFdthwzi8q/+zf+etzWhgaSeEi85Xz1VgaRs295YErX29d5FkT04ddwHm6vInl9RHpKuwPZeyR6kbXm4eyPXctBfDz76um7F9b3ZCaneD/XV0tK4b2p/3oTdLi3rLL/lqUtxXZmfaoZhtczD4pzweuei3k/LE3OznWw/zGyADg5xRyrjepov9bpiuOddeGzSZ/nYP/tbWXvukVaPOhqr8fxSCawjn5x7JB+wsQwu5jNiZJ1oGoDJBhH0t/uNliPiA7Xv1W+Kc207mzjsX9oYuK94WX+u0jEIUj0W/c813W25uqW49qO1vvpm/dy1yjF+xykhHI7LPdeuXdvUv9ccvnAy+/naEz/JfmJrUVdL8k4r8QgtAAAD2/v7vyf2nsyDll0Rd6iriTJYU1853Uewu9Xtqhhml5c1AGB7St1Xb7/b7qBdFs8tvu1+VQcAAGwZ+W1YfrcF7By7K4bZ3WUNANie0vfVDD5tV6//VLxUut8XAABsD3lA1+dDtLey7KGuuyaG2d1lDQDYnvroq7ntDgAATNyuu+0OAABgF/nSjRs3RHH54IMPRgsAAAAAAAAQ40v79u0TxWX//v2jBQAAAAAAAIix5+LFi6Xb7jY3x/98/O3nsp/fPfxC9hMAAKAPj9z11dFtd8QdAAAAO4vTM58+euZy9hMAAKAvZvCJuAMAAGB7eu+998Stt96q/zXGt90BAAAAAACgNww+AQAAAAAAoDcMPgEAAAAAAKA3DD4BAAAAAACgNww+AQAAbAlr4tiePeLgyob+N3Y2yhsAsHtEDz6tHdsj9siOs7gcW9N/lDZWDsrXDorufjXvgMuf1fC+tWOV9fRycEXUVtfrFtPU+P49x2QqLHy2V5Dvu1rX/rm2vKstpYQrHvlk47vvGyvioHV9udTSVtZZ9inKZiQsX7rqb1FXeWY69sn62bb3FDht16btc3W5lgJe17IullFTorVx2u15Yl4LOxb8yqS2VI7frZCGqq7P3ultiPN7G9JU3/VyvcsU3mtNju09kelSy2i1pnUC+jPn9BcEty8TsSFWDrbsa6Zev5vXLSiWQ8cbGtu1ooZy7Rpk2FhZEufFjHjg0FT+QoJ05a97HOMp1I4R3/rlUtYVicvQJz7YEeVd3YfG/sm9DwlKi05HafcLabNmi+09iq6HPoN7reVu0mFLhKnz1gRW9diWufZPSkuZh8ZEI9XPLiy2t43rs2tbYfKwbX29jtmvxjS5bdMrT5q2FRn3ZQqfbS0C/ffa36pp6kjLaH17gTnU93E9Hy9N+zW5vju4zYQ/WV7hg0+60s1dXxbrm5tic7SsCjHnWGGMrOLMifPzq4XP2RTry0IsTDdXpvnV8nbnry6IaedGq/r+dbE8c14mvbmT8tvehnj1latiZn5ehhXnxSXLSrPnip+nti9fnKnk57nZfGUlMJ9snPd9/X1xVf4or6+XYtoS8yqbkHzxrr/d5eni/FJHQ1+TZrtOQsr6/KWW4y1PuwvvYyHjlzddx+9WSENZ92fv+DbE873F9dZlZpyXx7LPSYfz8RmRLrNUVyuv49+fKVu6fYmUB4fTYqGtScna9XL9NvXAo2pHtms6gJ67LpbXi2Wal+uBhemWOqk/e+YBYcYiShK1t71T7cz0gpAZoPfbtA9u9dmprLvE5JVXfLAzyjvL87nz5Tb0gVfEdPXASdiHhPJv5xy5lPvsObE6L3+eX6qdqK6dXpD9woxYPtXer/Xeljn2T11lHhYT1bn0fzI1WX3264umxKEHVKJa1t94VeSH2CG59lg5TS3xS0VInpS3FR/3VbkeD87HeFFkfV87Juv5gWJbIfdf7letL9gSfTeGEjj4JDtbGVhcVQfcleOlA1rWVHFOVhqH9iinKpw8GOTRUDtgp45fySqfrH0OlU9uNz9CAgPoKXH8ymZ2kF1deNhh9LNje7rBO3DklFBt4/mwRI0lyycb330fWkv6gvIloP4mKM952ZnIHRAP+2Rw6nqU0PzyctY5LjXtz9ppGVzJjmlZHSc9iMqb2PZC6zMNtCFRpo5fyALDqwunW4KRsaDjszf+9XOntS8l8oR3Wp6pzajBjCxf7PJgeF6sFuq3qQeuAXpcu6au8soAWqVh84o4XhtQyPuXK/U/5HR5VE+UlIm3t85k/6raGdm/Xhjtp2wfLnSk33As6zZxeeUTH+yU8l4Tp9VIiNzn4nmk6hdKfUWvfYib/tpp93KfPaXK5qpYeLjQpsh6m1f7C5Z6UDBgW9bOscyHEtgXTR16QJZF8/obr76SDZCMZhZaDRm/dPTtnvngfjyEl3dMfc8G60qfPytOqUpc2f/J990YUtDgk5kmvHyh2kD7Mw1D08jp1PFFWR27D8DM9C3yk4S4fiO85Zg9p0Zl5UF2Om57+X7NiyOzU2LfAflC62hst6T51MBr3yfAlr6QfAmpv0nKU3YmqiF1PRlWUtejpPYdyjrHq6+8au0Y1i6pnukBcWiffiGx6LxJ0F70mYbUZZ9/3m5qQ8xV0evCqYgDjs9e+dbPnda+FM2ey66ENp7EZ9aEanLE/BEZ3hbpfbv6vljPX2gX0a5trDwsg1t1bn6ukgY3pjwWbfs5wfY2u9XEdURh44Y84lRSKgMqU+3pH3Eq6w5RZegeH+y48j6wr3Wfh+hDOvXUTnvFhVPHxYU8ESLv6jbEylLW+NjLsmjItsxFR5kPJbgv0u2Kff2OmYUVg8UvKeM+3+MhpLxj6rvFVLZjxf2ffN+NYQUMPplpawfEvugWy6VhmBa3NDYsFXqq6YGohM2KI3nvGbE9vV/6QJrNPzBihkXifGrkse8TUU1fSL6E1N9U5Tklji/m7+28+pvx2O6amgo/zJT3MX1yf/UV8Wp1dzZWhOqbbFd000hQJtHtRZ9pSFXnDP15u74NaeN7fPbMu3722L5sB2bQ45bp/N8F01nFdhyEDG7XzDFWvrLsrlwedZNsbxNKeeLcKLIMneKDnVTepu1vm7Vk9rfvPqRLH+20T7nnRgNtalZGNqNCFmXgIGRNsrasjUuZD6V8LPj1Rfo4sa3fMrPQbqD4JWnc53o8xJV3H/V9tP8T77sxtIDBp3XxvjpqZm6RVTmW/qzWkVg98tlFVqxsOnBwIFDVUdnbtmcaPHMgzR7JD9rgqD5hPjlJ0bH1yaQvJF8C6m/K8pz1uEqRvB6ll095rl8par2im0Js3qRoL/pMA21IAi4nSxU+x2efQuvnDmtfvOiAvtlV8b7jqEdYu+ZyjLUwAf2R5gKfWHvrY2qfPIWXuV3L7JTtS7eoMnSKD3ZSecsT2Oy2SHn8z+0R9gcCD92HtEjeTvuUu6FvH7q6IKaTnntICduyZi5lPpDIvig/Turr58dJ1y13Nj3GL33EfU7HQ2x5p6vv2QwkmRKzm5PvuzG08AeOh3a4weqNQX4A6WV6QRxQD1Gr3avtLx9prXPdXr3BMyPO9Qe2pRfXaDrte7ZMpqNqSl+3Sr541N+05Tm+SjHXcfnBa7t6Krft3u162clFPdtA/73Kq6ynjot8d4pXispXb/oQUiap24s+00AbUhby3uxBl6oaLvqUsfvxqbimy2U917rRrqf2ZRuxzRQz0/ydJWzXbN+OZHuobR6Qq9st8n9bTai99WNmD1SusOtnhAwmJq8i4tttW95yW1fMA5RV+6HS3vVNWI16PHnP+LXTzjzL3cwGUfz6GTexbVlnv5O0zJt1pSO6L2o7TnwuPknh5xjNXPv28HxwPB4iyztJfd/IZyDJD6g9K2qr9d3oT/jg0/UbyRuodvXpsOMn9qv7dNUB3n1C4mI9uwRS57Y9XclL6TXTQq+KV2pzAVPzuZ2srnvfzZJoerGnpvR1q+SLc/3toTz1VYr2DiXddutlJ5f1/AqIjW9Z16YGO1zRjROWN2nbiz7TQBtS5freYpA3d34m+/Yp72enOh2fOdd0uaznVjccDNy+bDXW52jcUJP6/aRq10rfjtTY7jY986JukPbW3MY9Opbka+fnSq+1neOofVbP1C2ddC3dIoZ+zmtwXkXEt9uyvEfkSewVlXZ9gqpmOQQNRsT1IU482mlnnuWePycql+r8oyi2LXPrn1KVebP2dKTpi2rHiZlF5HmbVfg5RjO3vj0yH5yPh/Dyjq/v+qH+MheKDxY3tlrfjf4EDD7pkdgk9Ge1NvgbIqt7rdNhZ8W5rJNPeQ94W+fZsj3d4FWDCjMttPNhm1ap8snVAIFDFJO+kHzxrL+9lKds/LPpr/WpoSO9bLcnZmqw/kaK/KF+CaegV0XnTYL2os800IYEKwe5tm+fcuFwfPYqtn7usPbFlX6Ia7PCNH8X3u2ayzHWYO2SLO3mBzmXDNHempm0esm+nEl9w1nhta5B3fJXksvlyiGZN/IPSdoXR6Fl6GQHlXdNfoKalbs8Oc2bkaH7kC4p22mfctc2VsTD2RmtPC70t5clO/9I3ZY5sZX5AFL1ReY40SMO+Syi0Nus+opf+oz7fI8Hz/KOru/mm0HVRcHKIOjE+24MLWDwSY/E2h7o5U3fH976AErH++rNN6lE3wPueEWqYXt5gydVrhKObnMKyreE+dTK/WrcZFTTF5IvfvW3n/KURlNDl8TKjfylot622wt9m0WWpryM+nyoX5K8iWwv+kwDbcgW0HF89i62P9tR7YujxmcNmavZvicUvu2a6Vv8T9zy4Nj19pBh29t08vZl2LSGlqFL/d/55Z3PIDCG6kM8JGun/c9r8q+G1wOIetZJsq/pT96WuSuXef/S9UX6OMlut9KziLzjkAHilz7jvoDjwbW8Y+v76DEIq5aLghPvuzG0oNvu8pHYNFeFzfS4phHU0defdg5ZTo3ueR1NtQsQtz3d4M0si/XiFT+9rOdzHINuaUiXT81SfEafbOkLyRf3+ttfeSqzp/RVigXV2xX1u90+jPZlOr+yMb5nPbVUeRPTXvSZBtqQraL5+BxCfH+2k9oXN00zM8JPKHzbtdI3AuUvddPPwPAJjodrb9MxbcPQafUuQ4/4dqeXd37Ly3jWwRB9iK/mds6P13mNfn7ZzPIFfSIt2+uks2XTt2WuqmXer7R9kamfl1byWUS+t1kNU3/7jft8jwen8o6s7xsrB/X71xtmzE6+78awwp75NHVcXFHT7tQIbe1eUTW1zv6ARavZc9mBdXVhuvYe9eDG6YWr9pFSm8pUO1/R29P3lTYFFSZQCbqlIWU+WaT4jD41pi8kX1zrb5/lqZirFFUh25UB7UF1lSTlwzd96Ks5GcuDBJNJWSah7UWfaaAN2Tqajs+hRPZnjenvu12bGB3UX10QDxfq99qxPPgMOqHwbtf0bRUyDdN7DtauCo+ubhfkr3kGx0O1t4mokw9r2zBEv+WbV17x7Q4p7+wZX5VnuMjXVJmVttdzHxKkq53OvknLIb+dy13+nj8xuXxLl0mHfH98de6hLatyLfM+pe6LTJ+5oGbpdDzMv2LQ+ttn3NfY74eWd2R9H21jVVxp3MhW6LsxqGvXrm02LV878SfZ0mx1U1aXTfkxpWV+Vf9Zkh1V7e/5MrO5vK5XUtaXN2U9qawzL7dgsTqf/b24HUP2HfJvhc+2ratfqy0zy5vFJI04bq+2bYvmddY3ZZ/enAbDJ59sfPfduj29dKS1s+xTlI0RlC/t9TeoPFv2yVZ/immI2q7Z/+JG2rar158pbsS1rBs+15R3bXveedJ8LCQrE6358yaThqDPHtl5bUhsnayxrdf63vrxmUmZrpZ1nOqRZ/rj6lj/rHGH3kf7Uqm7tXUd63ZDPnq1awX2/q+apw7HbIJ0dfbFieX1p7g0lIFOa6kf0q/Zl46yTJBXY93xbdG2L29LvpfKpcijD4lJS2lfHcsq/3u57Br3w6q93M3+WD/T5ItD+dqXRG2ZZ/9UXJrzyjG+KGotM/Vntc32Nsi3Lxq1Pc0bzf9eXXz2a6QjT1r2v7hfQfnQmrf1fj/jVd65uPqu86ewvfKSqL435EXvbSY6Xb9+Xf9WIPN/jxpkkhlsdfjCyeznR89czn4C2JryK8tCLK/vkFknAHalvSfvz37uirhDzfyRDbf66m3vb2XcAXZdv7XLyxsAsHu899574tZbb9X/Ggu77Q7AFrImTi9cFeP7sQEAW11+C5bf7SE7x+7rt3Z3eQMAwOATsP2pr22eWRYXGHkCgG0iH3zp9ZuVtrDs4b67qt/a3eUNAIDCbXcAAGBL2FW33QEAAOxA3HYHAAAAAACAwTH4BAAAAAAAgN7suXjxYum2u83N8T8ff/u57Od3D7+Q/QQAAOjDI3d9dXTbHXEHAADAzuL0zKfXnvhJ9hMAAKAPe3//90aDT8QdAAAAOwu33QEAAAAAAKA3DD4BAAAAAACgNww+AQAAAAAAoDcMPgEAAAAAAKA3DD4BAABsCZfF4le+LL517kP9b+xslDcAYPeIHnx668SXxc2y4ywui6/rP0qfnLtHvnaPeOEj/UKjvAMuf1bD+15/rLKeXubOik/0KiN63WKaGt//lcfEW3qVEp/tFeT7rta1f64t72rLict6bcMjn2x89/2js+Jb1vXlUktbWWfZpyibkbB86aq/RV3lmenYJ+tn295T4LRdm7bP1eVaCnhdy7pYRk51IF/XlifmtbBjwa9Makvl+N0Kaajq+uyd3oYE1cnCUqv7lXqXKbzXeqzY3hOZLrWMPq9pnYD+zDn9BcHty6A+FC/MFfKmNb31+t207yXFcuiol43tWlFDuXYNMnxy7mnxkrhTHPrjm/MXEqQrf93jGE+hdoz41q9xmTuVn5K4DH3igx1R3tV9aOyf3PuQoLTodJTyupA2axnY3qPoeugzuNda7iYdtrIxdb6j3HIu9TuwLXPtn5SWMg+NiUaqn11YbPsxrs+ubYXJw7b19TpmvxrT5LZNrzxp2lZk3JcpfLa1Tui/1/5WTVNHWkbrB9f37dF3B7eZ8CfLK3zwSVe6o784Ld745afiw9FySYhvO1YYI6s4R8RLD10qfM6n4o0lIZ66o7kyPfhyebsPvnNK3OvcaFXff108efvz4qjcp6ZOym97H4o3f/K2uO2ho+I28bx4zZIfd58pfp7avnzx9kp+nsm/djoTmE82zvv+8T+Ld+WP8vp6KaYtMa+yCckX7/rbXZ4uXjrT0dDXpNmuk5CyfvGnLcdbnnYX3sdCxi9vuo7frZCGsu7P3vFtiOd7i+u9sXSneEkeyz4nHc7HZ0S6zLJ0n/6jVl7Hvz9TtnT7EuGtEwfEU98o1lmZPzK9R6v5k7Xr5fpt6oFXTBLVrukA+tvviSf/yaR3nO79iwda6qT+7Nu/Ke7Zq18qStTe9k61M3ecEmLput5v0z641ef8RECW+Tv6hRAxeeUVH+yM8s7y/NvPl9vQwz8W91b7hIR9SCj/ds6RS7nfd1Y8/5D8+eLTtRPVt549JfuFO8WTj7b3a071O6Ytc+yfuso8LCaqc+n/TH3264tuFvccvlP+bFn/ozXxqszn2w7Pipv0S0o5TS3xS0VInpS3FR/3VbkeD87HeFFkfd9efTeGEjj4JDtbGVi8qw641cdKB7QQ94slWWnqDUsDVeHkwSBUhascsDcdezOrfOLFIw6VT2735aPyZ2gAfbP4zuqn2UH27uIjDqOfHdvTDd7+uT8Xh2Tj9NJqZIecLJ9sfPd9aC3pC8qXgPqboDwflJ2JkJ3OSY+T4eT1KKEHl05nneOzTfvz+t/K4Ep2TEvqOOlBVN7Ethdan2mgDYly07EfZoHhu4t/2xKMjAUdn73xr587rX0pygL+Up29X/yZqq+V/MmD4aPi+cK6ph64Buhx7Zq6yntEvKTS8Ms3xXdqAwp5//KjY3qWS5Uuj+qJkjLx9taZ7F9VOyP712dG+ynbh7Md6Tdef0zcuyhPvtTAVXYM+IvLK5/4YKeU92XxnMxzVWZ/Voh9VL9QOu567UPc9NdOu5f73Y+qsnlbPPVYoU2R9fboi7Isl35oqQcFjvU7RVvWzrHMhxLYF930x9+UZdG8/if/8ONsgGQ0s9BqyPilo2/3zAf34yG8vGPq+/bpuzGkoMEnM034ybPVBtqfaRiaRk5vOvaEeFD+dGqIvvb1rBH6YCO8U7r7jBqVlQfZs3Hby/frqPij+24Wf/AN+ULraGy3pPnUwGvfJ8CWvpB8Cam/ScpTdiY+J8NK6nqU1NRs1jm++5M1a8fw1qo6AfmmuGdKv5BYdN4kaC/6TEPqss8/bze1Ieaq6HviX1yCyYDjs1e+9XOntS8dbpq6Nfs5zp/L4jUZDIuH/lTcnb+g6X1755/Fx/kL7SLatU/OPSKDWxkEv3y2kgY3pjwetQ1WTLC9zW41cZ3R8tG6+ED+qA2o7G1P/8h9Z7Or3o0DNi6iytA9Pthx5f2N6dZ9HqIP6dRTO+0VF+59TDyjTqDlSf9z2Qn0h+KFM7I8msqyyKl+J2rLXHSU+VCC+yLdrtjX75hZWDFY/JIy7vM9HkLKO6a+W2zFvhvDChh8MtPWbhV/4HAwt3NpGKbEVGPDUqGnmu6fighaxP3ijx6SP6K2p/dLH0h3z7WMcjtJnE+NPPZ9IqrpC8mXkPqbqjxvFt85kb+38+pvxmO72VT4Yaa8j+mT+3d+LN6sntx/dFY8q66KWK7oppGgTKLbiz7TkKrOGfrzdn0b0sb3+OyZd/3ssX3Zwkb5YwY99tUjy6/t8xiEDG7XzDFWvrLsrlwedZNsbxNKeeLcKLIMneKDnVTepu1vm7Vk9rfvPqRLH+20T7nnRgNtalZGNqMifBCyJllb1salzIdSPhb8+iJ9nNjWb5lZaDdQ/JI07nM9HuLKu4/6vnX6bgwtYPBpQ2zISidu/7r4Wv5CBP1ZrSOxeuSzi6xY2XTg4ECgqqOyt23PNHjmQLrvTyOvBiXMJycpOrY+mfSF5EtA/U1Znvd5XKVIXo/Sy6c8168UtV7RTSE2b1K0F32mgTYkAZeTpQqf47NPofVzh7UvbbKrmOJOMWUach3QN3tbbDiOeoS1ay7HWAsT0M/ZZ5UoE2tvfeydFvvlj3dvbOT/HknZvnSLKkOn+GAnlbc8gc1ui5TH/7e/LOwPBB66D2mRvJ32KXdD3z70zilxb9JzDylhW9bMpcwHEtkX5cdJff38OOm65c6mx/ilj7jP6XiILe909X3r9d0YWvgDx0M73GD1xiA/gPRyxymxXz1ErXavtr98pLXOdXv1Bs+MONcf2JZeXKPptO/ZMpmOqil93Sr54lF/05bn+CrF0Y5ZSl7b1VO5bfdu18tOLurZBvrvVV5lvfcx8WjtSlH56k0fQsokdXvRZxpoQ8pC3ps96FKd3J3wKWP341NxTZfLeq51o11P7ctWIwN4dRVTPPRE7XkTtpliZpq/s4Ttmu3bkWwPtc0DcnW7Rf5vqwm1t37M7IHKFXb9jJDBxORVRHy7bctbbutH5gHKqv1Qae/6JqxGPZ68Z/zaaWee5W5mgyh+/Yyb2Lass99JWubNutIR3Re1HSc+F5+k8HOMZq59e3g+OB4PkeWdpL5vo74b/QkffPrFevIGql19Ouz4if3qPl11gHefkLj4+IaspBZu29OVvJReMy30bfHqP6SaJtzE53ayuu59N0ui6cWemtLXrZIvzvW3h/LUVynaO5R0262XnVz+Kb8CYuNb1rWpwQ5XdOOE5U3a9qLPNNCGVLm+txjkHX3xzuzbp5y//MJwOj5zrulyWc+tbjgYuH0Znn4wsDxxLz6c1LA+R2PjPf2bu1TtWunbkRrb3aZnXtQN0t6a27hHx5J87cUjpdfabt1Q+6we3ls66TrzdfGkOikYUHBeRcS327K8R+RJ7KpKuz5BVbMcggYj4voQJx7ttDPPcs+fE5VLdf5RFNuWufVPqcq8WXs60vRFtePEzCI67HebVfg5RjO3vj0yH5yPh/Dyjq/v26vvRn8CBp/0SGwS+rNaG/wPxb/8Qv5onQ57v1jKOvmU94C3dZ4t29MNXjWoMNNCOx+2aZUqn1wNEDhEMekLyRfP+ttLecrGP5v+Wp8aOtLLdntipgbrb6TIH+qXcAp6VXTeJGgv+kwDbUiwcpBr+/YpFw7HZ69i6+cOa19KzLeLqYHFyomUfohrs8I0fxfe7ZrLMdbg9Z/m+9TwIOeSIdpbM5NWL2ogKfuGs8JrXYO6pUEYtazOyryRf0jSvjgKLUMnO6i8a/IT1Kzc5clp/pDhofuQLinbaZ9y1z46K06qbw9Tx4X+9rJk5x+p2zIntjIfQKq+yBwn+ha1fBZR6G1WfcUvfcZ9vseDZ3lH1/et3HdjaAGDT3ok1vZAL2/6/vDWB1A63ldvvkkl+h5wxytSDdvLGzypcpVwdJtTUL4lzKdW7lfjJqOavpB88au//ZSnNJoa+rR4ofpoDKm37fZC32aRpSkvoz4f6pckbyLbiz7TQBuyBXQcn72L7c92VPsyNrqV8mXLwGLjs4bM1WzfEwrfds30Lf4nbnlw7Hp7yLDtbTp5+zJsWkPL0KX+7/zyzmcQGEP1IR6StdP+5zX5V8PrAUQ96yTZ1/Qnb8vclcu8f+n6In2cZLdb6VlE3nHIAPFLn3FfwPHgWt6x9X1r990YWtBtd/lIbJqrwmZ6XNMI6ujrTzuvEN08uud1NNUuQNz2dIN3+2nxRvGKn17eUA9rk/kWcktDunxqluIz+mRLX0i+uNff/spTuftRfZViUQaiJf1utw+jfbkjv7Ixvmc9tVR5E9Ne9JkG2pCtovn4HEJ8f7aT2hflk3P3ZLd/3bZ0vWHWTdPMjPATCt92rfSNQPlL3fQzMHyC4+Ha23RM2zB0Wr3L0CO+3enlnd/yMp51MEQf4qu5nfPjdV6jn19229IP9Ym0bK+TzpZN35a5qpZ5v9L2RaZ+vnYun0Xke5vVMPW337jP93hwKu/I+r4d+m4MK+yZT3sfEz96WR48aoS2dq+omlpnf8Ci1X1nswPr3cUDtfeoBzfeu/i2faTUpjLVzlf09vR9pU1BhQlUgm5pSJlPFik+o0+N6QvJF9f622d5KuYqRVXIdmVA+y11lSTlwzd96Ks5GcuDBJNJWSah7UWfaaAN2Tqajs+hRPZnSduXSZPBr6pbasr/jxpvo9BB/TunxMlC/X7rRB58Bp1QeLdr+rYKmYZ7v3JP7arw6Op2Qf6aZ3A8VHubiDr5sLYNQ/RbvnnlFd/ukPLOnvFVeYbL6JgrbK/nPiRIVzudfZOWQ347l7v8/Yw6sa/c0mXSId8f8lX2ZT20ZVWuZd6n1H2R6TMX1Sydjof5Vwxaf/uM+xr7/dDyjqzvo21s9b4bQwp/4LjshLKHp2WdbmGK4FcOiI0Tn1YqmRp9LK6jlnFHfdOxN7MHMwrZoRXXOfriUfH8L30eGFucape/0qb6DQxHf5GPOoduL5tK3drJ+aWvKl0+eey7vhe3un62OD2krr3sm/iUTVC+ONTfvstTuftM/gDCoiG2axVV1nrautTnQ/3S5k1YPvaZBtqQiuj2J47t+MwMkq64sla2VPsSzAS/kjoxrOZ3MaBW7bo8gVQnx+bved0OPaEIaNfUSaw8Dt5YErW+795FkT0EfxwfmSveft/IFNbehvXFSvb8JssDYpuoE7nidu5dvNXevuiv2B59tbiSnSTp96qv9JbGx1nIQ24D8sonvt0J5Z0dN/L0sriuzHs1U6Fa7mF9SHjdc1Fv5y6LRbOdbD/MjI0ODuX+yblH8oGCpT+vzcbIZ1vI+tp2wcC1fse0ZS79k0eZ9yV9X6TXVzpmy1Tzxv/8L0Z5v1LngzVuCSzvuPq+zfruntspjO25du3apv695vCFk9nP1574SfYTwNaUX1lWge7AVx0BIJG9v/97Yu/JPFDcFXGHmvlzR/7V28Oc9Gwtu67f2uXlDQBA+MwnAFvEZfHc4tvuV/cAABOX34Lld3vIzrH7+q3dXd4AADD4BGx/r/9UvHT7afFM8VYAAMAWlg++9PrNSltY9nDfXdVv7e7yBgBA4bY7AAAwcbvutjsAAIBd5Es3btwQxeWDDz4YLQAAAAAAAECML+3bt08Ul/37948WAAAAAAAAIMaeixcvlm6729wc//Pxt5/Lfn738AvZTwAAgD48ctdXR7fdEXcAAADsLE7PfPromcvZTwAAgL6YwSfiDgAAgO3pvffeE7feeqv+1xjfdgcAAAAAAIDeMPgEAAAAAACA3jD4BAAAAAAAgN4w+AQAAAAAAIDeMPgEAACwJayJY3v2iIMrG/rfAHUCwO60dmyP2HNwRdD69W+ovA4bfNpYEQdlR7jHthxb0ytJa8es6xRXyej1Sq8X3ltbX7G9JzJdahmt1rSOrVBSpb9gY+Wgfv8xGXaEySqRToNZitvLt3FQdMczeeBT/qyG9yXMt/LSkA8+2yvoyl9b3tWWWuF55JON77671neLzrJPUTYjYfnSVX+LnI6Xjn2yfrbtPQUpjlMAXTbEysFxO9B+zNXbm6bjt6TYvnW8YXzct3x2Q3vZNYCwsbIkzosZ8cChqfyFBOnqbO97EVgOGdf3dq9XzJPy4tBmUyfqqvvQGGu59/tBadHpKO1+IW3WbLG9R9GxlM/gXmt8YtJhS4SJ26wJNNzau2R1u7LYk2225RrrmH1oW1+vY+pQY5pct1nmlObiNlvLpJzfpVWb0t3xeZmB6kpucn1j/npAeyPzYOm8EPOLx4Vu/cb5YluKG5102Sr6/dbVW9sd9/YzU01ntV1u2I9qumaPzAtx9RXxqm85+ZBpCRt8Wn9fXJU/5lc3xeZmZTk3m69TUFxvfXlGnJ/za+TPL7UPJIxEpMss1dXK66yK+asLYtqzIXRO/8iGePWVq2Jmfl6GG+fFJZ+NKbpCz11fFuuFfVPpFzLvXY+ZTFZh58T5+dXC56hyFGJhWlbehg+Lzbfy+9fF8sx5mfTmeuO3ve78nT1X/Dy1ffniTCU/i5UlMJ9snPfds76n4lU2IfniXX8jjxdt8OMUgJO1Y9Ni4UCxDZFtvDzm5qptfNZ2lNsbE3N49XvnL7X0Vflx30wHjXPXxfK6Se843QcWplviH/3ZMw8IM85QEpWuAcWUg+t7vbYxYymLc8Krl6ROyCyXJ2hz50sxwPoDr4jpaoYnjIdC+ffnjlzik9lzYlWew8lE1E4W104vyLhN1sdTzbXPub3LxNVtW/xYDx/zejTjFetMiUMPqMC5Zf2NV0VetQ+NBxYkrxizUUCaI4+lUrplZZ85P9d5IXywurIl+kZ/G6++IvNgXhwpZkHIuc8kyjaUZ/vp3C5LpXV0+ZeOq9kjMrevild6HX2Srl27ttm0fO3En2RLzer8pnzrptyJdtb11jfl/srX5zdHL9vWM6/N5z9nZOta0vaeoHRVNK3jul3zmk/6jfXlTdlky7/pvGpNaNXqpmzHNsXMsszpdrLiyTTMbFaTNqLT0bT9/P0OeaH45ptlk7KBln+rpNdne4Z3/ur1mvI0JJ9sUu27g86yt322b/qC8sW9/o64lmfbPg1+nAKwaYw7KmztR94OFWKLTEf7bZhjfTk/rmttgZGtJ9u6ZVvboLdVS4Mj3aaUtp0gXZ3tfWIx5eD6Xtf1ovadOlHg2DcH9PtBZWTyoLgZ85pvf27LYyuP+MTkQ3Fdvf3u7dQlyzejKS9s9L54xzpOdaGQ/pY0WWPMNq5pNtuMOcYb0u1cPgPUlUn3jWF1taHsGvK7JkG6m7blvD9tadXlXkqX0zFT/DzHNsmaDnvflNUVlzbOwfXr1/VvBTItE3jmkxkNvy5uuAysHTmVzTq5unC6ZdRyQNO3iCz1TomXAtI/HumdEvsOyBdaR2zLzPTs5QuFKYqB8nQ0j7pPHV+UqVTJc0idb75ZzJ5TI/pXxcLpuO3F5K9N0nxq4LXvE2BLX0i+hNTfJOU58HEKIM5UdtAV2/g1cem8/DF/pHLVXx+fV98X6/kL7fYdEipEufrKq9armmtqI2oWyj79QsHGysNi4apMwqrnrBrNtCmLxy2tX0S6YmW3GDlfHo8pB9f3JiprV9SJsQP7WvvmkH4/uZ7OG7zik6nj4kKeCJGHRRtiRd0/1FSWHert3XCCY52pvH7a19ezTZpm9FX4xsDeae7tWLoq3u9qjHqvK5PvG4OYmXG3TOsXAk2ybD0Ft58d7bKdfTxm+pYss3q99W4bPHB8ShxfzLJaLHlNueyJnu53YJ9rMfumXzfIupHI7r+U77X209nUvGJQaKYOHhDOyWvk0jFMC1VHnToi73yzmRV5dsRszyN/nSTOp0Ye+z4R1fSF5EtI/U1Vnj0epwB6M2rjN27IEMoeqGbBlOsFLxOQ2YKvjfz5E9XbRHKmzVsWDXFjh3KbUhearoHFlIPre5OVtSvqxLi/nmu5Tcfsb9/xUJc+zhv0vnnEJ6MTRXUL4NrpqEFIIy6GDlGug36xjjm5tazfcMtdM58YOCTN6Y+l9fdVfZkRLmMnvdaVifeNgZKcNyqTLVt3Ie2nS7vsZ+rQA3LP0g+sFU1g8Mklcytmt8jsJ1lJD86pWuoZSPikvzrSm91/qeqZy56vi/x4uEVWx1j6s1pHU/WoeZfQfGvU0VC2bS8qf20S5pOT1EF1aiZ9IfkSUH9TludgxymAWNnVymLwpwPVZu7BlAm+qlfZW2ehOLV5LcwJR+nhFmVh6RpYTDm4vtd7GzLP1LMy1MW6bHF//qRBnZgSxy8sy22p85ymPBw6HmqR/LwhID4Rs+KUntEyHRkD19q7kfi63Soy1snrZ319M8Nj9BB9Zw4xcGCakx5LelBDzC8Kt7f1WFcm3jeG2biRDZklGeCZbNm6Cmk/XdrlJg3jMVP7hNpEn7Msowaf8h31a/Syh6PJfS09ub7T+CrGnMPQnmu6XNYrrTO9IA6oh3Vd8b2lzT399QbZjGrWH0anHlS3qR4cVn3AWmigE6zeGaTJt7p8lL7OdXte+Ztc3MCR075nS+Lgw1FT+rpV8sWj/qYtz56OUwBptQR/tquk5jYEZ1PHRd4UFK+yl6+mu7J9K5btwbn5CYO6TST/t1XCdPUtphxc3+uy3tTxK6MHrOaLeSCv5zcvUSeybV0xX8CS5aFMe/BDd+PioW5+5w3OPONrM6NF8TvvKWho71LU7a74MTrWaaufPpMQJNcYMzjNkcdS9TxEvku+zf0I7LOuKFutb+ySzy5qnmnode4z4bKtp3X8OWEK7Wdgu9w1HnPVdUQyQNTg03zhqen5Yp8iWMz0ufMz2TczeH8Zl76K4dLguabLZb3xOqpRV/sSeGLvlH59IJQONjNt1ePp89dvdFa6tOqNQ7J8q8gbozq37SXK32Du07VtuvfdLHFTdUM1pa9bJV+c628P5TnkcQogwJo4lgVt82LVEkhYn/OXXUH1U7tVw2EWik3pm1PVt+To18uanslRlypdrcwt/aO4Tb6mvt2n8FrX+XxMObi+N2wbs+JcVg71q+BddnWdGJkSx6+otOuTHTVTI2gAKi4ecuJx3uDMM77OnxOVC4uD29u7Mv+63R4/pol1avXTzEwKutWpS1yaY46lal6uy8qnzn9dv6Wv77qy1frGWL7nPpMs23pa5dLY9ruotp9u7XKS8ZgEBrntrpzpVwKnqcmMzaaW+QcMaZhGPfQecof06wa5GmyYaatND0sb06P7SejPau1oN0TWbrVOQ47NN5u2oKVle9H5a5Mqn1wNELBFMekLyRfP+ttLeQ5xnAIIsyFWDs7J1l0FTZVAU3/JRDPP6fvmVg39le3ZLJTWWyFc2rwGa5fyfXK5z8I7XQHMrGq9rKoNVr72uTFgjSkH1/fGlrV5ELJvWe3mOlGTn+xkdWP0oOSh46EuKc8bPOMTZWNFPJyd3cpjJ8so3zi4pb1rElq3bVLFOpXb3vKZSaG3aHXEwLFpTngsTR2/kA0EuD3Koce6MvG+cYuYVNk6S9F+2trlsTTjMfG2wQPHC0bT5pbEyo38pUHpRj24snWkP2+QpcoVxtHUPNvD0kr06H7nei70faWt34Lg+DyD2HwbcbwS2LC9+Py1SZhPrdyvgk5GNX0h+eJXf/spT6n34xRAiNE08VVL0KSfU2CbKt41fd9OP+A2O57z9q39Sr1pv+oBX5c8CHa9BcU3XQOLKQfX90aXte57vFEnqvLZBMZQ8ZCHZOcN/vH12mkVE+gBxNEzqB52noXV2t41Cq3bdelineLDwvXMJO9Ythpj2sWnOeWxZJ7P032Laa91ZeJ941YxmbJ1l679LLfLW8/2GnySZk/pqxgLqhUa2tToHvLRtD1PzenXDfLMslgvXF00i5riJ2tk55TRfHQ/xVUeU3mbR99HXzvbOWwcn29K3PbS5K9NunxqluIz+mRLX0i+uNff/spT6fs4BeBnY+VgdvvXzPJ6w6ybpquGbictNqN2YDq/ojx+hohd6RuL8pe66Wd0+ATBvukaVkw5uL43sqzNtz8FnHhQJ8ry23bGMyeGiId8Nffnfrzi67Vjur26oAcD/GZhdbd3DSLqdlnaWMfUi0sr+cwk31u03OpNmjSnP5Y6Bnd6ryuT7xtD+H0Tn5vBy9ZTqvaz2i570W1In7bd4NPoKsakVKbteWtKv773tKnDMAFMacqoDFAOqhH94sMX5OdfUfPt1Kh/7X5PNS3T/R5VNfVeNdZXF6Zr71EPzJyWCXa+IhOZb9HbC8lfVynzySLFZ/SpMX0h+eJaf/ssTyXlcQogjgzOVXshGwxxpbER1Bcdri6IhwvtzdqxPMgMOtk1t7AoTt9so2/7lmmYtjz0d3RVviB/zTMI9k7XkDzKoRbDuL7Xcb3s86vPTtHPRZEnqBdCMm631onsOWCVvBwdl4Xt9RwPBek6b8i+Dcwhv53ja/l7/tTn8q1lJh3y/a3PTHNp7/qo20WpYx0Tky+oGT4dD9GvcK43qdKc6FgaDwqdahncGaCu+LTJrgbog/KHobt/E5+TQcs2gG/76douBxh9W2Qfrl27ttm0fO3En2RLzfrypiy7Tfn2+jKzvLmuV9tcnc9em1/V/25iW6/1vaub8jCq/z1lulrWkX2P/NvM5rL5wATpr32mRW0ds7/WjYy3UVyKq8oKXvt7vlTSYc3XebkFi0T5VluK5VfkuL2g/B1Z35RtQXMaDJ98svHdd9f6btFZ9inKxgjKl/b6G1SeLftkqz/FNERtF4Czetyh2199LNaXSltSa6cc2+CGtsC0lbU2orXtaGpjq+2CQ9+SIF3OfX1KLuWg15mpJsLlvYrDenl7XF5q22tiyUtl19aJWn635KVHvx+TltK+tuZ/tT8vxxjOdSLTHp+Y/bF+psmXxvJ1b+/6qNtGH7HOKL3NG83/Xl26YkwtKM0N+eBzLDWm2yFvhqormVo6G9rVqgR5FHSM6/2v5Y21bdFLMa8SpLueZ2ZxrPcNacg07Z9i3ceG8rKksfaZbemoyPPHcf86XL9+Xf9WINOyRw0yyQRZHb5wMvv50TOXs5/YWtTI6/SCEMvrA19FAgCgB3tP3p/93BVxh5q9IDvxA6uT+caZSSOGsdjldQIAcmo24bRYEMti/cpx62w2pKdmWM2dnxerCb45/b333hO33nqr/tfY9rvtDtqaOL1wVYzvEQYAANtFfnuV3y0oOwcxjM3urhMAYJiH/Lc9gBtphT8HzAeDT9uV+hreFPd1AwCAgeWDL30HeVtV9uBUYpiK3V0nAKAof8h/3JdVwYMaWwh9DpgHbrsDAABbwq667Q4AADTKbgO7zq13Q0id10233e25ePFiafBpc3P8z8fffi77SRAIAAD6xuATAADA9tb4zKd9+/aJ4rJ///7RAgAAAAAAAMRwmvn03cMvZD8BAAD68MhdXx3NfCLuAAAA2Fl45hMAANgSuO0OAABge2u87U7/BAAAAAAAAJJj8AkAAAAAAAC9YfAJAAAAAAAAvWHwCQAAAAAAAL1h8AkAAAAAAAC9+dLs6WNi9oX/W/w/+gUAAAAAAAAgDSH+fxBYsrVi+uo+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solidFill>
                <a:srgbClr val="7030A0"/>
              </a:solidFill>
            </a:endParaRPr>
          </a:p>
        </p:txBody>
      </p:sp>
      <p:pic>
        <p:nvPicPr>
          <p:cNvPr id="9" name="Imagem 8"/>
          <p:cNvPicPr>
            <a:picLocks noChangeAspect="1"/>
          </p:cNvPicPr>
          <p:nvPr/>
        </p:nvPicPr>
        <p:blipFill>
          <a:blip r:embed="rId3"/>
          <a:stretch>
            <a:fillRect/>
          </a:stretch>
        </p:blipFill>
        <p:spPr>
          <a:xfrm>
            <a:off x="1084148" y="2922729"/>
            <a:ext cx="7816644" cy="1161573"/>
          </a:xfrm>
          <a:prstGeom prst="rect">
            <a:avLst/>
          </a:prstGeom>
        </p:spPr>
      </p:pic>
      <p:grpSp>
        <p:nvGrpSpPr>
          <p:cNvPr id="5" name="Google Shape;73;p15">
            <a:extLst>
              <a:ext uri="{FF2B5EF4-FFF2-40B4-BE49-F238E27FC236}">
                <a16:creationId xmlns:a16="http://schemas.microsoft.com/office/drawing/2014/main" id="{BBC506D2-C18B-81B3-8546-2901C05BB266}"/>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29413181-8468-AF34-E8B5-77DF490256C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5;p15">
              <a:extLst>
                <a:ext uri="{FF2B5EF4-FFF2-40B4-BE49-F238E27FC236}">
                  <a16:creationId xmlns:a16="http://schemas.microsoft.com/office/drawing/2014/main" id="{B66CAB1C-9EED-2D9D-380B-5A391FD945C4}"/>
                </a:ext>
              </a:extLst>
            </p:cNvPr>
            <p:cNvGrpSpPr/>
            <p:nvPr/>
          </p:nvGrpSpPr>
          <p:grpSpPr>
            <a:xfrm>
              <a:off x="5592275" y="4645600"/>
              <a:ext cx="1343375" cy="533264"/>
              <a:chOff x="7676800" y="4493200"/>
              <a:chExt cx="1343375" cy="533264"/>
            </a:xfrm>
          </p:grpSpPr>
          <p:sp>
            <p:nvSpPr>
              <p:cNvPr id="13" name="Google Shape;76;p15">
                <a:extLst>
                  <a:ext uri="{FF2B5EF4-FFF2-40B4-BE49-F238E27FC236}">
                    <a16:creationId xmlns:a16="http://schemas.microsoft.com/office/drawing/2014/main" id="{25970168-8D88-1C8C-F439-18B9AB8DBED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p15">
                <a:extLst>
                  <a:ext uri="{FF2B5EF4-FFF2-40B4-BE49-F238E27FC236}">
                    <a16:creationId xmlns:a16="http://schemas.microsoft.com/office/drawing/2014/main" id="{EB65BF3B-D52B-BCD7-3346-3D1CDB73F40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5" name="Google Shape;78;p15">
                <a:extLst>
                  <a:ext uri="{FF2B5EF4-FFF2-40B4-BE49-F238E27FC236}">
                    <a16:creationId xmlns:a16="http://schemas.microsoft.com/office/drawing/2014/main" id="{7BB2AA2C-99BC-2481-6093-23AC16A90DF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1" name="Google Shape;79;p15">
              <a:extLst>
                <a:ext uri="{FF2B5EF4-FFF2-40B4-BE49-F238E27FC236}">
                  <a16:creationId xmlns:a16="http://schemas.microsoft.com/office/drawing/2014/main" id="{02E699FD-28BF-7BC2-87C3-EC9A09BFC449}"/>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2" name="Google Shape;80;p15">
              <a:extLst>
                <a:ext uri="{FF2B5EF4-FFF2-40B4-BE49-F238E27FC236}">
                  <a16:creationId xmlns:a16="http://schemas.microsoft.com/office/drawing/2014/main" id="{4B38D6DA-492C-3DF6-2443-D00C30B7BF7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914077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idx="1"/>
          </p:nvPr>
        </p:nvPicPr>
        <p:blipFill>
          <a:blip r:embed="rId2"/>
          <a:stretch>
            <a:fillRect/>
          </a:stretch>
        </p:blipFill>
        <p:spPr>
          <a:xfrm>
            <a:off x="1058418" y="1315546"/>
            <a:ext cx="7886700" cy="1872346"/>
          </a:xfrm>
          <a:prstGeom prst="rect">
            <a:avLst/>
          </a:prstGeom>
        </p:spPr>
      </p:pic>
      <p:sp>
        <p:nvSpPr>
          <p:cNvPr id="4" name="Title 1">
            <a:extLst>
              <a:ext uri="{FF2B5EF4-FFF2-40B4-BE49-F238E27FC236}">
                <a16:creationId xmlns:a16="http://schemas.microsoft.com/office/drawing/2014/main" id="{E365314B-424A-E6E6-A307-344A6957155E}"/>
              </a:ext>
            </a:extLst>
          </p:cNvPr>
          <p:cNvSpPr txBox="1">
            <a:spLocks/>
          </p:cNvSpPr>
          <p:nvPr/>
        </p:nvSpPr>
        <p:spPr>
          <a:xfrm>
            <a:off x="628651" y="285468"/>
            <a:ext cx="6977495" cy="4903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pic>
        <p:nvPicPr>
          <p:cNvPr id="6" name="Imagem 5"/>
          <p:cNvPicPr>
            <a:picLocks noChangeAspect="1"/>
          </p:cNvPicPr>
          <p:nvPr/>
        </p:nvPicPr>
        <p:blipFill>
          <a:blip r:embed="rId3"/>
          <a:stretch>
            <a:fillRect/>
          </a:stretch>
        </p:blipFill>
        <p:spPr>
          <a:xfrm>
            <a:off x="1064600" y="3698882"/>
            <a:ext cx="6541546" cy="544334"/>
          </a:xfrm>
          <a:prstGeom prst="rect">
            <a:avLst/>
          </a:prstGeom>
        </p:spPr>
      </p:pic>
      <p:sp>
        <p:nvSpPr>
          <p:cNvPr id="7" name="CaixaDeTexto 6"/>
          <p:cNvSpPr txBox="1"/>
          <p:nvPr/>
        </p:nvSpPr>
        <p:spPr>
          <a:xfrm flipH="1">
            <a:off x="733943" y="839625"/>
            <a:ext cx="1815293" cy="415498"/>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Bula</a:t>
            </a:r>
          </a:p>
        </p:txBody>
      </p:sp>
      <p:sp>
        <p:nvSpPr>
          <p:cNvPr id="9" name="CaixaDeTexto 8"/>
          <p:cNvSpPr txBox="1"/>
          <p:nvPr/>
        </p:nvSpPr>
        <p:spPr>
          <a:xfrm flipH="1">
            <a:off x="733943" y="3232385"/>
            <a:ext cx="1815293" cy="738664"/>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Portal</a:t>
            </a:r>
            <a:r>
              <a:rPr lang="pt-BR" sz="2100" dirty="0">
                <a:solidFill>
                  <a:schemeClr val="bg2">
                    <a:lumMod val="10000"/>
                  </a:schemeClr>
                </a:solidFill>
              </a:rPr>
              <a:t> </a:t>
            </a:r>
            <a:r>
              <a:rPr lang="pt-BR" sz="2100" dirty="0">
                <a:solidFill>
                  <a:schemeClr val="bg1"/>
                </a:solidFill>
              </a:rPr>
              <a:t>OBM</a:t>
            </a:r>
          </a:p>
        </p:txBody>
      </p:sp>
      <p:grpSp>
        <p:nvGrpSpPr>
          <p:cNvPr id="2" name="Google Shape;73;p15">
            <a:extLst>
              <a:ext uri="{FF2B5EF4-FFF2-40B4-BE49-F238E27FC236}">
                <a16:creationId xmlns:a16="http://schemas.microsoft.com/office/drawing/2014/main" id="{916789DE-CC04-8BF0-AD79-2B53C8B1E513}"/>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D7552F88-4998-7C2C-AB5D-A2FE1BA88646}"/>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3E6C968A-DD89-F57C-2021-808A662576AD}"/>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5C3BF4F6-3B7F-4CFC-B8D6-7F8CC807A99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1E840693-9DA4-6F9B-B57C-560785C7A86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41C4F015-D2A5-0F51-0824-8474CFB55A2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66CB545F-0DBC-547A-8197-412873D3C560}"/>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A0484211-0401-D75F-1CA8-D1595E0B58D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95709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p:txBody>
      </p:sp>
      <p:sp>
        <p:nvSpPr>
          <p:cNvPr id="4" name="Title 1">
            <a:extLst>
              <a:ext uri="{FF2B5EF4-FFF2-40B4-BE49-F238E27FC236}">
                <a16:creationId xmlns:a16="http://schemas.microsoft.com/office/drawing/2014/main" id="{E365314B-424A-E6E6-A307-344A6957155E}"/>
              </a:ext>
            </a:extLst>
          </p:cNvPr>
          <p:cNvSpPr txBox="1">
            <a:spLocks/>
          </p:cNvSpPr>
          <p:nvPr/>
        </p:nvSpPr>
        <p:spPr>
          <a:xfrm>
            <a:off x="628650" y="285468"/>
            <a:ext cx="7060623" cy="696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100" dirty="0">
                <a:solidFill>
                  <a:srgbClr val="7030A0"/>
                </a:solidFill>
                <a:latin typeface="Verdana" panose="020B0604030504040204" pitchFamily="34" charset="0"/>
                <a:ea typeface="Verdana" panose="020B0604030504040204" pitchFamily="34" charset="0"/>
              </a:rPr>
              <a:t>Média de medicamentos cadastrados a partir do VMP</a:t>
            </a:r>
            <a:endParaRPr lang="en-BR" sz="2100" dirty="0">
              <a:solidFill>
                <a:srgbClr val="7030A0"/>
              </a:solidFill>
              <a:latin typeface="Verdana" panose="020B0604030504040204" pitchFamily="34" charset="0"/>
              <a:ea typeface="Verdana" panose="020B0604030504040204" pitchFamily="34" charset="0"/>
            </a:endParaRPr>
          </a:p>
        </p:txBody>
      </p:sp>
      <p:sp>
        <p:nvSpPr>
          <p:cNvPr id="2" name="AutoShape 2" descr="data:image/png;base64,iVBORw0KGgoAAAANSUhEUgAAA1MAAAI9CAYAAADfMSICAAAAAXNSR0IArs4c6QAAAARnQU1BAACxjwv8YQUAAAAJcEhZcwAADsMAAA7DAcdvqGQAADAZSURBVHhe7d0JkFXlgfD9p0UUMcgaF0QWwfiSyUQT1DiuUQdQMY6TOG5fKl9SpnA0U1YcoxLRDBWVuKWcsozbq18cXycucRzHoIKMoqKGuCSa+MYxiggiICJrRBShP57jOeTSNr08fbv7Lr9f1a3n9Dl96WUyffzf55znNjRuEgAAAGiXbfIRAACAdh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oKFxk3wbAKhQDec8kW8BtE/jNYfnW5SbmAKAKhBjyn8QAe3lb0fncpkf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tNHRRx8dGhoaWn1ceeWV+TNa9tRTT21+zhtvvJHvbdkpp5zyqa8Rt4t/J36PLXnvvffCgAEDNn9+c99rcazpY9SoUeGss85q9nst/VmaPvbff//s68SvDbVETAEAdJNDDjkkjBw5MtueOXNmNrYkRszdd9+dbZ944onZ2NSMGTNaDLNbb701rFixIv+ofebOnRtuuOGG7Hu+66678r2te/7558MFF1wQ9tprr/DSSy/le6H6iSkAgHa64oorQmNj41Yf559/fv6ZrTv55JOz8ZZbbsnGlhTBtd9++4U999wz2y5VhNnVV1+djc25+eabQ//+/fOPWjZ79uwtfq4HH3wwjB8/Pjt26qmnZrNRzSl9zrJly8Kdd96ZfW8x4o444ggzVNQMMQUA0I1OOumkbIyzN63N2hTB9d3vfjcbm5o4cWIWLXH2qLnZqTibFGeXJk2alO9pn2OPPTZMnz59c7Rdd9112diSgQMHZpcmPvLII9nHMajuvffebBuqnZgCAOhG++yzTzbTFN1zzz3Z2JwYRzG4oq1d4hfFoIqam5266KKLsvH000/PxlTF1ygCqS3iTFoxqzVr1qxshGonpgAAulkx01TcD9Wc4hK/eFlgnO3ZmhhK8TK+prNTxazUmWee2eLz2yP13quVK1fmW1DdxBQAQDvFxRSarlY3efLk5HuBxo4dm40xdrZ2qd9VV12VjSeccEI2bk0MpeIyvtLZqdtuuy0bf/CDH2RjR6xatSobixm1tip+P2PGjMlGqHZiCgCgg+Lld1OnTk1era70EribbropG0vFfzOGVpxxKsKrJU1np+JCEXGVvzgr1dzCFe0Rgyj+u9G4ceOysS3i91BcpnjwwQdnI1Q7MQUA0EZx8YXSleriI0ZOXN0vxku87O0b3/hG/tnt8+1vfzsbm1tyvLiXKi7k0JZL9JrOTl166aXZdkdmpWJEPfTQQ9n7WMWfM/68//zP/5wf3boYc/FnOv7447OPYzTGhSygFogpAIAOiDM9cSn0Bx54IPs4xlWMjvYqZpxiqDR9fnEv1XHHHZeNbVEsUhFnkVJnpQ499NDNlzIOGjQoTJgwIZtdiiEVF5HYWtiVXgIZV/6Ly6jHnyteFvjv//7v+WdB9RNTAABlUPoGvC+//HI2tkcMk+I9p6ZNm5aNUeklfu2Z0YnhFAOqUI57pWIMxVm41157LVuFsK3ibFR8r6nnnnuuTTNrUC3EFABAmYwaNSrfSvOtb30rG0sv9SvuoSoNo7YqAipGWsq9Uk3ftDfGUJyFay2ISp8TH/HyyHiJItQaMQUAUCbxcrpo6NCh2dheceapuPeqCKpiLN7ctz1iQMWYae4+LKDjxBQAQBmUrsLXlhX3tqaYwbn//vuze6diWMXLB9tzWR3QNcQUAEAbXHnllVnoxFme0uXP42p18dg//uM/Zh9feOGFHbov6LTTTsvGuOjE7bffnm1PnDgxG4HKIqYAANooBk5cmW7ffffdYrW6+Ca+Ubyv6bLLLsu2U5UuZFGs4leszAdUFjEFANAGMWhuvPHGbDGHInYKcV9cre7666/P93RMsapfFFfQS1k8Auh8DY3xrkQAoKI1nPNEaLzm8PwjgLbxt6NzmZkCAABIIKYAAAASiCkAAIAEYgoAACCBmAIAAEggpgAAABKIKQAAgARiCgAAIIGYAgAASCCmAAAAEogpAACABGIKAAAggZgCAABIIKYAAAASiCkA6GYbNjaG15d+EBau+DDfA0A1EFMA0MWKePrVS8vCldMXhDP+z6thygPzQs8eDflnAFANxBQAdIF5yz4dT3c/tzT8fuGfw7r1G8OXhvYJu+y0Xf7ZAFQDMQUAXWDJqvVbxFNTYz/fP98CoFqIKQDoAn8zcqdw4pid84+2NLjf9uGLQz6TfwRAtRBTANBFTvjSoDBmWJ/8o7848n+ZlQKoRmIKALrIs/NWh1cWrw1D+m+f7wmhV89twmGf65t/BEA1EVMA0AXi4hM/f3pxOGfskPCjrw3PLu2LDt2rX+i9XY9sG4DqIqYAoBPFZdBvfnJRmP3aqnDxccPD6N12zOLp3HF7hL47bGvhCYAqJqYAoJOs/WhDuPzhBeGd1R9lIVXMRkVxGfQpx4/YYh8A1UVMAUAniAE15YE3w2f79AwXHjss9On16Uv54jEAqpeYAoAye3XJ2uxNeQ8a2TdMPGxw6LFNQ34EgFoipgCgjJ5+fVW4asaC8K2/2S1bCh2A2iWmAKBM7vvtu+EXv3knTDpmWPYmvQDUNjEFAB20fkNj+NmshWHOG6uzRSVG7bxDfgSAWiamAKADVn3wcbj84flhzboN4cd/N8KiEgB1REwBQKJFKz8MP/7Vm2FI/+3DeeOHhl49nVYB6om/+gCQ4OW338+WPj9ydP/wnYN3s2IfQB0SUwDQTo+/ujJc++jCcMbhg8OEvx6Y7wWg3ogpAGijDRsbw93PLQ2/fH5pmDxhWBgzrE9+BIB6JKYAoA3Wrd+YzUb9fuGfw9Sv7xmGDeyVHwGgXokpAGhFXLHvsgfnh42NIVx83PDQd4dt8yMA1DMxBQAtmP/eunDx/fPC53frHb7/t0Os2AfAZs4IALAVv1uwJpuR+rt9B4VTv7KLFfsA2IKYAoBmzPzj8nDD44vCPx25ezhqdP98LwD8hZgCgBJxxb5/e2ZJeOgP74UffW14+OKQz+RHAGBLYgoAcnHFvp8+8laYt+yDMOX4EWFI/+3zIwDwaWIKADZZ/v76MOWBedkCE5OOGWbFPgBaJaYAqHtxJiqu2Lff8D7h7KOs2AdA2zhbAFDXnp23OvzkoQXh5P13DieO2TnfCwCtE1MA1K1fvbQs3DJ7cThn7JBw2Of65XsBoG3EFAB1J67Yd8vsRWH2a6vClOOHh9G77ZgfAYC2E1MA1JW1H20Ilz+8ICxe9VG4+LjhYXA/K/YBkEZMAVA33ln9UZjywJthwI7bhguPHRb69OqRHwGA9hNTANSFV5esDT/+1ZvhoJF9w5lf3T302KYhPwIAacQUADXv6ddXhatmLAjfPHDXcMKXBuV7AaBjxBQANe2+374bfvGbd8J544eGvxm5U74XADpOTAFQk9ZvaAw3PP52mPPG6jDl+BFh711750cAoDzEFAA1Z9UHH4fLH56fjT/+uxHhs3165kcAoHzEFAA1ZdHKD7OFJnbru112aV+vnk51AHQOZxgAasbLb78fLpn2ZjhydP/w3UMHW7EPgE7V0LhJvg0AVevxV1dmC02ccfjgMGZYn3xv7Wg454l8C6B9Gq85PN+i3MQUAFXv7ueWhif/tDL8YPweYcSgHfK9ANC5xBQAVWvd+o3h5icXhXdWfxTOHbdHGLCjhSYA6DpiCoCqFFfqu3rGW6Ff723D947Y3UITAHQ5MQVA1Vm44sNw5fQF2b1R3zxwFwtNANAtxBQAVeX3C/8crnvs7XDy/juHo0b3z/cCQNcTUwBUjZl/XB5++fy74Z+O3D18cchn8r0A0D3EFAAVb8PGxnDHnHfCC/PXhPOPHhqG9N8+PwIA3UdMAVDR4op9P5v1dliz7uNwztg9Qt8dts2PAED3ElMAVKzl76/PFpoY3G/7MPGwwVbsA6CiiCkAKtK8ZR9kS58f9rl+2WITAFBpxBQAFSfeG3XTE4uyZc9jTAFAJRJTAFSUX720bNPjvXDO2CFh9G475nsBoPKIKQAqQlyx7+dPLw6vLF4bzh23R3afFABUMjEFQLdb+9GGcO2jC8P6DY3h+3+7R+jTq0d+BAAql5gCoFu9s/qj8NNH3gojBvXKVuzrsU1DfgQAKpuYAqDbvLpkbTYjddTo/uHrX/5svhcAqoOYAqBbPP36qvBvzywJ3zl4t/A3I3fK9wJA9RBTAHS5+377bnj0lRXh7KOGhL137Z3vBYDqIqYA6DJxxb6bn1wU5i1bl63Yt8tO2+VHAKD6iCkAusSadRvCv/73W6Fnj4Zsxb5ePbfJjwBAdRJTAHS6RSs/zFbsG71b7+weKSv2AVALxBQAneqVxe+Ha2YuDF/bZ+Cmx6B8LwBUPzEFQKd58k8rwx1z3glnHD44jBnWJ98LALVBTAHQKe5+bmkWUz8Yv0cYMWiHfC8A1A4xBUBZrVu/MVuxL94ndf7RQ8OAHXvmRwCgtogpAMpm1Qcfh2tmvhX69No2fO+I3a3YB0BNE1MAlMXCFR+GK6cvyO6N+uaBu1ixD4CaJ6YA6LDfL/xzuO6xt8M/7PfZMPbzA/K9AFDbxBQAHfLoKyuyxSb+6cjdwxeHfCbfCwC1T0wBkGTDxsZs2fMX5q/JFpoY0n/7/AgA1AcxBUC7xRX7fjbr7bBy7cfZ0ud9d9g2PwIA9UNMAdAuy99fH376yFthl522CxMPG2zFPgDqlpgCoM3mLfsgXD3jrXDY5/qFk/ffOd8LAPVJTAHQJvHeqJueWBRO+8ou4at798v3AkD9ElMAtOpXLy0LD/3hvXD2UUPC6N12zPcCQH0TUwBsVVyx7+dPLw6vLF4bzh23Rxjcz4p9AFAQUwA0K67Y96///VZYv6Exm5GyYh8AbKkqY6rhnCfyLYD2abzm8HyLlry7Zn24asaCMGJQr2zFvh7bNORH6C7OfUAq577OU7Ux5X8UQHv529E2ry5ZG659dGE4anT/8PUvfzbfS3fzv18ghb8dncubgwCw2a/nrs5mpOKKfUIKAFompgDI3P+7ZeGOOUvCeeOHhoNH9c33AgBbI6YA6lxcse+Gx98Oz8xdFX70teFh711750cAgJaIKYA6tmbdhjD1oflh+fsfhynHDw+77LRdfgQAaI2YAqhTi1Z+GC6Z9mbYre92YdIxQ0Pv7XrkRwCAthBTAHXolcXvhykPvBkO3atv+O6hlj4HgBRiCqDOPPmnleGamQs3RdRu4Wv7DMr3AgDtJaYA6si9LywNdz+3NPzw2KHhgBE75XsBgBRiCqAOrFu/MXsj3uffXBMuOWFEGDFoh/wIAJBKTAHUuFUffBwuf3h+FlRTjh8RBuzYMz8CAHSEmAKoYQtXfBimPDAvm4k6d9weoVdPf/YBoFycVQFq1O8X/jn8+FdvhmP/emD4fw/a1Yp9AFBmYgqgBj36yopw3WNvhzO/OjiM/fyAfC8AUE5iCqCGbNjYGO6YsyT814vLwo++Njx8aWif/AgAUG5iCqBGxAUm/vW/F4ZXl3yQrdg3pP/2+REAoDOIKYAaEFfsu2TamyHeFjV5wrDQd4dt8yMAQGcRUwBVbt6yD8KF970RvjjkM+GcsVbsA4Cu4owLUMVemL8m/OShBeEf9ts5nLz/zvleAKAriCmAKvXgH94LNz2xKJx91JDw1b375XsBgK4ipgCqTFyx7+dPLw6PvbIiTDl+ePjC7jvmRwCAriSmAKpIXLHvqhkLwsIVH2ZLnw/uZ8U+AOguYgqgSry7Zn340X/NC3169QiTjrFiHwB0NzEFUAVeX/pBmPLAvHDgnjuF7x0xJPTs0ZAfAQC6i5gCqHC/nrs6XP7w/HDaV3YJX//yZ/O9AEB3E1MAFez+3y0Lt/96cThv/NBw8Ki++V4AoBKIKYAKFFfsu/nJReGZuavClONHhL137Z0fAQAqhZgCqDBr1m0IUx+any04EZc+32Wn7fIjAEAlEVMAFWTRyg/DJdPezAJq0jFDQ+/teuRHAIBKI6YAKsQri9/PQurQvfqGiYcNDj22sWIfAFQyMQVQAZ7808pwzcyF4TsH7xa+ts+gfC8AUMnEFEA3u/eFpeHu55aG848eGg4YsVO+FwCodGIKoJusW78x/GzWwvD8m2vCJSeMCKN23iE/AgBUAzEF0A1WffBx9ka873+4MVv6fMCOPfMjAEC1EFMAXSyu2DflgXlh2MBe4dxxe4RePf0pBoBq5AwO0IV+v/DPm0LqzXDsXw/MFpuwYh8AVC8xBdBFHn1lRbjusbfDmV8dHMZ+fkC+FwCoVmIKoJNt2NgY7vzNO+G+374bJk8YFr40tE9+BACoZmIKoBPFFfuufXRh+OPitWHq1/fM7pMCAGqDmALoJHHFvkumvZltxxmpvjtsm20DALVBTAF0gvnvrQsX3vdG+MLgHcPZRw2xYh8A1CBnd4Ay+92CNeGyB+eHf9hv53DqV3axYh8A1CgxBVBGD/7hvXDD44uy2aiv7t0v3wsA1CIxBVAGccW+nz+9OPz3H5eHKccPD1/Yfcf8CABQq8QUQAfFFft++shbYeGKDzeF1IgwuN/2+REAoJaJKYAOeHfN+vCj/5oXdtx+mzDpGCv2AUA9EVMAiV5f+kGY8sC8cMCIPuF7RwwJPXtYaAIA6omYAkjw67mrw5XTF4TTvrJLOHHMzvleAKCeiCmAdrr/d8vC7b9eHM4dt0c4eFTffC8AUG/EFEAbxRX7bn5yUXhm7qpw8XHDw9679s6PAAD1SEwBtMGadRvC5Q8vyBaciEufW7EPABBTAK1YtPLDcMm0N8Nn+/QMk44ZGnpv1yM/AgDUMzEF0IJXl6zNQuqgkX3DxMMGhx7bWLEPAPiEmALYiif/tDJ7M97vHLxbOOFLg/K9AACfEFMAzbj3haXh7ueWhvOPHhoOGLFTvhcA4C/EFECJ9Rsaw89mLQzPzlsTphw/IozaeYf8CADAlsQUnWby5MmhoaEhPPXUU/me9onPi8+PjzfeeCPf27JTTjkl+/wrr7wy3xPC0UcfvfnfKd3fnNKvGR9Nv/emx0sf+++/f/bvv/fee/lnU21WffBxuPzh+eH9DzeGH//diGzBCYD2iueKs846KwwYMGCLc0Q8L7b1fNaa4hxb/Nutieen4vPjebEl8TxW+r03d+4sjjV9jBo1KvvZy/VzQqUTU5TdSy+9lP3hnTp1ar4nzSGHHBJGjhyZbc+cOTMbWxL/cN99993Z9oknnpiNTd188835VvMuvfTSfKv9nn/++XDBBReEvfbaK/sdUF3iin1THpgXhvTfPnsz3l49/XkE2u+uu+4Khx56aLjhhhvCihUr8r2fnCPieXG//fYryzmiON9F8d9uT7zMmDGjxc+/9dZbt/je22Pu3LnZzx7P3/F3AbXOfy1QNsWrXvvuu28WFeVw8sknZ+Mtt9ySjS0pgiueqPbcc89su1T8wx7/yG/tj3s8scQTTP/+/fM9LWtsbNz8WLZsWbjzzjuzrxFPQEcccYQZqiry8tvvbwqpN8Pffn5AttiEFfuAFHFG6tRTT8224/nrxRdf3HyeePDBB7PzUzxHfOMb38g+J1X8OvF8Fv+9+IjuvffebGxN8SLl1VdfnY3NiS88tvVcOHv27C3Oh/HnHD9+fHYs/i6aXuEBtUZMUdFOOumkbIyvurX2Sl4RXN/97nezsali1umiiy7KxqaKE8ukSZOysT0GDhyYXWL4yCOPZB/Hk2VbT2x0r8dfXRmufXRhOPOrg8OEvx6Y7wVov1/84hfZGGMivnC3zz77ZB9Hxx577ObZpBhCHYmM4uuce+652SNq7cqLwsSJE7OgirNHzc1Oxe87fn8p58Io/pzTp0/fHG3XXXddNkKtElOUzfnnn7/Fq1PlEE9Exatu99xzTzY2J54QYnBFW7vEb8iQIdkJrrnZqfj8eGKJX+uggw7K97ZfnBErXpGbNWtWNlKZNmxsDHf+5p3wy+eXhskThoUvDe2TH4H2i/fb3ffbd8Pajzbke6hHRZyMGTMmG5tq7qqJFMU5bOzYsdkjiue2tl4+GIMqam52qnjB8fTTT8/GVMXXKF5khFolpqh4xUxT6fXhTRWX+MXLKuIs0dYUJ4mms1PFCaV4ha8cVq5cmW9Radat35jNRr286P0w9et7hmEDe+VHIM1HHzdmMfX9u14XVXXs7//+77MxvjjX3KXexb54Cd3o0aOz7fZ66KGHsqsfivNdfBSXxLf0omOpGErxe2g6O1XMSp155pktnkvbI/XeK6gWYoqK15ZX3a666qpsPOGEE7Jxa+KiFk1np+LJLW7HSxLipXodVZwst/bKJN0rziBc9uD8bPvi44aHvjtsm21DOcSIKqLqwT+8ly21T/2IV0YU90XFxYiarvB68cUXZ+NPfvKT5Fi5/fbbs7H0fFdsxzhqi/i1i8v4Smenbrvttmz8wQ9+kI0dsWrVqmwsri6BWiWmqHill87ddNNN2VgqBlaMo/gqWxFeLWk6O1WsWtSRlfwK8Rr44nLDgw8+OBupHP17bRsuvO+N8PndeoezjxpixT46TYyqeBnp9+96LUx/ebmoqhMxUuL9QnFmJ55X4mJMgwYNyl6oi8uXxxfubrzxxnDGGWfkz2ifGGbxKo2m57tiO37NOHPVFk1np+L5Ky7CFL/3jl6OGL/PIuzGjRuXjVCrGhrLdXNLF2o454nQeM3h+UdUqriyXxRX+okzQh0RT0BxVaD4h3/58uX53k/E99qIy83GE8D111+f7/2L+H4a8QRR+n0U++JJ7Yc//GH2fhqvv/56diyeUOKytlHT7730WOn/68QT0bPPPpu9t0Y8mcX4iydUKsvxP/tD2Gn7HvlH0HXie5ZdeOzwDr13mXNfdYgv8MXL0+OLfHH255e//OXmF9niOSzui/cYpyjOhc2d7+L5JwbM1s6FcZYsxt0VV1yx+esX++Jz4nksnhfj913EVHEeL31OoblzfIyo3/zmN+Ff/uVfsp85/ryvvfZa2S4ZJI2/HZ0sxlS1Cd9/PN+iksX/ecXHpj+0+Z50y5Yt2/zvPfjgg/neT4wcObLZ/YVNYfOp7+POO+/c/O/FR/y4ED+v2N/0ey89trXHfvvtl32/VJ7PXvh041l3vNr4P4vfz/dAeSxd/VHj//O//++nHt/+//7Y+H9+vbhx5dr1+Wemc+6rfC+++GLjpoDIHqXngU2B0njhhRducZ5IUZzPmjvfxX3xWNOvXdgURNnxOBbi91V8T/GxKaryI58o9pc+p1D6vOYe8fuIvw+6n78dncs1LlSF+KpWcYPttGnTsjEqvcQvLsfaVvGSi2LZ1nLdKxVno+J7TT333HNehatQ765dn13eFxefeHXJ2nwvlF/PHg3h6C8MCP96yl7hmwfu6t68OhFneeLVCXFmqPQ8EGd6Lrvssux9p+L5Ks7aNHfZekuKmaNowoQJ2cxQ6SPui+LXb8sb3Ufx+4qzUoVy3CsV75GKM1lxRqp0aXioVWKKqvGtb30rG4uFI6LiZFR6Mmir4h6p8847Lxvbq7HxL8vAx0e8rK8cUUbn2nvXT+6XElR0BhFV34rYiW/F0ZwYF8V54j//8z+zsa3aGkjR/fffn2+1rgio+IJlyr1Ss5u8aW98QTFeEuhFReqFmKJqxJmn+IpefNWtCKpiLN7ctz3iCS3+4U+9EZjqJagotx6bzqYiiraI57EUxRvTN42X0kc8FsVFKkpXEWxJDKj43NIXKoG2E1NUleIVvfiqW/FeG/EyPZcS0F6CinIasGNPEcXmULruuuuysaliNb6oPW+fES9pj5cGxvNdSws6xWPFJez33ntvNgKdS0xRVU477bRsjCej4r02indZh/YqDaoX5q/J9wKkKd67KZ6j4ot/pe+NGF8AjCvJFvf5xqXJ2+qe/M14i3uHW1J8TjGTBXQuMUXZxCVWS2+GLcSlxIt98UTSEaWvuhWv7sU3SYRUMah+eOyw8G/PLAnPzlud7wVov3ivUHEPbzxH7bvvvpvPf3GBiGK58FmzZrXr/qTifNeWS9qLz4lfKy5aAXQuMUXVKX1lLq4alHLDLJQa0n/7MOmYoeGOOe8IKqBD4kp+8d6leK4qvT8qdZW7+P6GcTarrZe0x89xqR90HW/aC9SN1v52LFr5Ybj84QXhmwfuEg4YsVO+FyqDcx+Qwt+OzmVmCiA3uJ8ZKgCg7cQUQAlBBQC0lZgCaEJQAQBtIaYAmiGoAIDWiCmArRBUAEBLxBRACwQVALA1YgqgFYIKAGiOmAJoA0EFADQlpgDaqDSofj1XUAFAvRNTAO1QBNW9LywN019enu8FAOqRmAJopxhUP/ra8PDY/6wQVABQx8QUQIK+O2wbJk8YJqgAoI6JKYBEggoA6puYAugAQQUA9UtMAXSQoAKA+iSmAMpAUAFA/RFTAGUiqACgvogpgDISVABQP8QUQJkJKgCoD2IKoBMIKgCofWIKoJMIKgCobWIKoBOVBtW9LyzN9wIAtUBMAXSyGFRTjh8eXlm8NtwxZ0m+FwCodmIKoAv03q5HOG/80DBv2TpBBQA1QkwBdJFePbcRVABQQ8QUQBcSVABQO8QUQBcTVABQG8QUQDcQVABQ/cQUQDcRVABQ3cQUQDcSVABQvcQUQDcTVABQncQUQAUQVABQfcQUQIUQVABQXcQUQAVpGlQbNjbmRwCASiOmACpMEVTvrF4ffjbrbUEFABVKTAFUoBhU3//bIdm2oAKAyiSmACpUj20awveO2D3bFlQAUHnEFEAFE1QAULnEFECFE1QAUJnEFEAVEFQAUHnEFECVEFQAUFnEFEAVEVQAUDnEFECVEVQAUBnEFEAVElQA0P3EFECVElQA0L3EFEAVE1QA0H3EFECVKw2qnz7yVli3fmO2DQB0LjEFUANiUJ191JAwuN924aoZCwQVAHQBMQVQQ7554K5hxKBeggoAuoCYAqgxggoAuoaYAqhBggoAOp+YAqhRggoAOpeYAqhhggoAOo+YAqhxggoAOkdD4yb5dtVoOOeJfAugfRqvOTzfqj93zFkS5i1bF84bPzT06um1tGrj3AekqudzX2erypgCII2gAoDycSYFqCMu+QOA8hFTAHVGUAFAebjMD6BOFZf8nTtuj9B7ux75XgCgrcQUQB2777fvhjlvrA6TJwwLfXfYNt8LALSFmAKoc9NfXh4e+58VggoA2sk9UwB17ugvDAhH/q/+4bIH54dVH3yc7wUAWiOmABBUAJBATAGQEVQA0D5iCoDNBBUAtJ2YAmALggoA2kZMAfApggoAWiemAGiWoAKAlokpALZKUAHA1okpAFokqACgeWIKgFYJKgD4tIbGTfJtAGjR9JeXh5l/XB7OHbdHGNxv+3wvANQnMQVAuzw7b3W4Y847YdIxQwUVAHXNZX4AtMsBI3YK3zxwl3D5wwvCopUf5nsBoP6IKQDaTVABgJgCIJGgAqDeiSkAkgkqAOqZmAKgQwQVAPVKTAHQYYIKgHokpgAoC0EFQL0RUwCUjaACoJ6IKQDKSlABUC/EFABlJ6gAqAcNjZvk2wBQVs/OWx3umPNOOHfcHmHYwF75XgCoDWIKgE71uwVrwi2zF4ezjxoS9t61d74XAKqfmAKg0726ZG249tGFggqAmuKeKQA6XQyoGFIxqGJYAUAtEFMAdAlBBUCtEVMAdBlBBUAtEVMAdClBBUCtEFMAdDlBBUAtEFMAdAtBBUC1E1MAdBtBBUA18z5TAHS7GFIxqGJYxcDi0xrOeSLfAmifxmsOz7coNzEFQEUQVC2LMeU/iID28rejc7nMD4CK4JI/AKqNmAKgYpQG1bPzVud7AaAyiSkAKkoMqskThoU75rwjqACoaGIKgIozuN/2YdIxQwUVABVNTAFQkQQVAJVOTAFQsQQVAJVMTAFQ0QQVAJVKTAFQ8QQVAJVITAFQFQQVAJVGTAFQNQQVAJVETAFQVQQVAJVCTAFQdQQVAJVATAFQlQQVAN1NTAFQtUqD6unXV+V7AaBriCkAqloRVP/14rIw/eXl+V4A6HxiCoCqF4Nq8oRh4bH/WSGoAOgyYgqAmtB3h20FFQBdSkwBUDMEFQBdSUwBUFMEFQBdRUwBUHMEFQBdQUwBUJMEFQCdTUwBULMEFQCdSUwBUNMEFQCdRUwBUPMEFQCdQUwBUBcEFQDlJqYAqBuCCoByElMA1JUiqB5/dUW4+7ml+V4AaD8xBUDdiUE15fgR4U/vrA13zFmS7wWA9hFTANSlXj23CeeNHxrmLVsnqABIIqYAqFuCCoCOEFMA1DVBBUAqMQVA3RNUAKQQUwCwiaACoL3EFADkBBUA7SGmAKCEoAKgrcQUADQhqABoCzEFAM0QVAC0RkwBwFYIKgBaIqYAoAWlQfVvzywJGzY25kcAqHdiCgBaUQTV8vfXh5/NeltQAZARUwDQBjGozj5qSLYtqACIxBQAtFGPbRrC947YPdsWVACIKQBoB0EFQEFMAUA7CSoAIjEFAAkEFQBiCgASCSqA+iamAKADBBVA/RJTANBBggqgPokpACgDQQVQf8QUAJSJoAKoL2IKAMpIUAHUDzEFAGVWBFWPTWfZq2YsCOvWb8yPAFBLxBQAdIJPgmpIGNJ/e0EFUKPEFAB0om8euGsYMajXVoNKZAFULzEFAJ1sa0H17LzV4dpHF+Yf0VXee++9cNddd4VTTjkl7L///qGhoWHz4+ijj86OtebKK6/c4rmjRo0KkydPzv7trhC/Tun3/dBDD+VHmvfUU09t/twBAwa0+n3G30Px+XG7qdLjpY/4b8ffa/x6zUl9HlQqMQUAXaBpUMWQigtU/N9F74c16zbkn0VXuPXWW8Opp54a7r777vD888/nez8xY8aM7FgMpeaCI+6Lxy644IItnjt37twwderUsNdee4U33ngj39t5Zs6cmW99Ytq0aflW61asWPGp55eKQRN/Dynivx1/r4ceemg466yz8r2tS30edDcxBQBdpAiqKQ/M27zSX3y8MH9N/hl0lZNPPjnceeed4cUXXwyNjY3ZIwbRFVdckR2PoRSjq6m4Lx7r379/9vziubNnzw4jR47MoqArYuC2227LxjPPPDMb42xaW2bF4vcYXXTRRdnYnF/84hfZGH/G1sTfV/E7iI/4+yy+pxtuuCGbwWtO6vOg0ogpAOhCn9uld1i44sMtlkyf88aqfIuucP7552++zG+fffbJ94aw5557ZseK/6h/7LHHsrHU5Zdfno3XX3999vzCIYccEv7jP/4j246zOi+99FK23RnizFf8GjGM4vdRRFxLs02FeDli/PliODZ3OWP8t2PMjB8/PhxwwAH53raLv8/4PRW/w+L31ZrU50F3E1MA0EWKS/uaemXxWpf6VZDhw4fnW1uKl7/FaIlKQ6oQg2C//fbLtufMmZONnaGIpji7Vjref//92dia0047LRubm526+uqrs/Hss8/OxlTF14i/r/aEZerzoLuIKQDoAr9bsGarb+Ib98XQojIUM1JHHnlkNhaeeeaZbIyzNlszbty4bJw1a1Y2doZbbrklG0866aQtxnjPUVsu9YuzaPFnaDo7VcxKxZmuY489Nt/bcWvWpF3Gmvo86EpiCgC6wBeHfCacN35oOGp0/zBgx5753r94Zq5L/bpbnHmKM07xEroYG/GSv1KrVrX+f6O+fftm48qVK7Ox3OJsTbxnKwZPcYliHIt7oe69995sbE0xK1U6O1U899JLL83Gjli9+i8vDowePTrfal3q86C7iCkA6ALxTXy/sPuO4TsH7xauPXWvcPFxw8PRXxiwOaxeXbI2LH9/fbZN1yqW544rycVQiQtLTJ8+PT/6Fy+88EK+1X3uueeebJw4cWI2FopL/YpZq9Y0nZ2KM1rxPqUYZc1dwthe1157bTbGyx4HDhyYbbdF6vOgu4gpAOgGe+/aO1vdL4bVJSeMCCd8aVCYt2xdfpTuEuPipz/9aavv29Rd4qV80YknnpiNhdNPPz0bYwy2dWn20tmpuEphvE+po7NSpbN70TXXXJONrUl9HnQ3MQUA3WzEoB3CiWN2DmOG9cn30JWK5bljSN14443ZOGHChGZXu+tOMTji9xZnbeLKg6Xix8XiF2291C/OTsWZqPhvxvfNSpmVis8rffPdOLtXBF+c4Ytfozmpz4NKI6YAADaJQXLGGWeEn/zkJ9nHTd8vasyYMflW9yje/ynOPpWGSPGI+6Obb745G9uidCaqHPdKxSArll5vT5ilPg+6m5gCACjxV3/1V9lYLINeKBaXaEmxSEW/fv2ysZzaOlMWg6Sty4rHcIkhE9+gNyVimr757uuvv569X1TTmbOmUp8HlUZMAQC0wUEHHZSNxX09zXnkkUey8ctf/nI2lku8hyvGXVw0ojRCmj6KZduLhSraIobM8uXL84+A9hBTAAAlrrvuumyMMzal4n08cQYnam6WKN7TVFxqV0RNudx+++3Z+O1vfzsbt6Y4Ht8vCuh8YgoAqCujRo0KkydPzmZ7Sle+i5fGxUvdioUQmruHaNKkSdkY76cqDaoYUuecc062HUOqeA+ocojLlhff09ixY7Nxa4rjcRarUlckhFoipgCAuhLvKZo6dWq2Yl+cfSoWcNh33303R8uFF17Y7D1EcQnyuGpejJVTTz1183OL96iKM1fx3p9ymjlzZjbG95Jq7b2X4vHiPaemTZuWjUDnEVMAQF158cUXswUQ4gxScdleVKwoN3v27HDZZZfle7cUYyW+oW98frEUeRSfGwPstddeK/siCrfddls2nnDCCdnYmuLzijfjBTpPQ2O8WxEAqGgN5zwRGq85PP8IoG387ehcZq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EFD4yb5NgBQoRrOeSLfAmifxmsOz7coNzEFAACQwGV+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C7hfD/A9SEK0Qljc6H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pic>
        <p:nvPicPr>
          <p:cNvPr id="6" name="Imagem 5"/>
          <p:cNvPicPr>
            <a:picLocks noChangeAspect="1"/>
          </p:cNvPicPr>
          <p:nvPr/>
        </p:nvPicPr>
        <p:blipFill>
          <a:blip r:embed="rId3"/>
          <a:stretch>
            <a:fillRect/>
          </a:stretch>
        </p:blipFill>
        <p:spPr>
          <a:xfrm>
            <a:off x="2030276" y="1039092"/>
            <a:ext cx="5465033" cy="3650664"/>
          </a:xfrm>
          <a:prstGeom prst="rect">
            <a:avLst/>
          </a:prstGeom>
        </p:spPr>
      </p:pic>
      <p:grpSp>
        <p:nvGrpSpPr>
          <p:cNvPr id="14" name="Google Shape;73;p15">
            <a:extLst>
              <a:ext uri="{FF2B5EF4-FFF2-40B4-BE49-F238E27FC236}">
                <a16:creationId xmlns:a16="http://schemas.microsoft.com/office/drawing/2014/main" id="{E573116F-8FDD-1ECD-26F4-F0348FDAD70C}"/>
              </a:ext>
            </a:extLst>
          </p:cNvPr>
          <p:cNvGrpSpPr/>
          <p:nvPr/>
        </p:nvGrpSpPr>
        <p:grpSpPr>
          <a:xfrm>
            <a:off x="0" y="4585144"/>
            <a:ext cx="8449056" cy="596954"/>
            <a:chOff x="0" y="4474098"/>
            <a:chExt cx="9144000" cy="708000"/>
          </a:xfrm>
        </p:grpSpPr>
        <p:sp>
          <p:nvSpPr>
            <p:cNvPr id="15" name="Google Shape;74;p15">
              <a:extLst>
                <a:ext uri="{FF2B5EF4-FFF2-40B4-BE49-F238E27FC236}">
                  <a16:creationId xmlns:a16="http://schemas.microsoft.com/office/drawing/2014/main" id="{66358C3E-76C9-F04B-3F63-404EDA93DE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75;p15">
              <a:extLst>
                <a:ext uri="{FF2B5EF4-FFF2-40B4-BE49-F238E27FC236}">
                  <a16:creationId xmlns:a16="http://schemas.microsoft.com/office/drawing/2014/main" id="{E90149EA-7530-4C51-D70C-1EB62B514CC9}"/>
                </a:ext>
              </a:extLst>
            </p:cNvPr>
            <p:cNvGrpSpPr/>
            <p:nvPr/>
          </p:nvGrpSpPr>
          <p:grpSpPr>
            <a:xfrm>
              <a:off x="5592275" y="4645600"/>
              <a:ext cx="1343375" cy="533264"/>
              <a:chOff x="7676800" y="4493200"/>
              <a:chExt cx="1343375" cy="533264"/>
            </a:xfrm>
          </p:grpSpPr>
          <p:sp>
            <p:nvSpPr>
              <p:cNvPr id="19" name="Google Shape;76;p15">
                <a:extLst>
                  <a:ext uri="{FF2B5EF4-FFF2-40B4-BE49-F238E27FC236}">
                    <a16:creationId xmlns:a16="http://schemas.microsoft.com/office/drawing/2014/main" id="{F130A3CA-18F1-D7CA-66B9-BBC48712191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p15">
                <a:extLst>
                  <a:ext uri="{FF2B5EF4-FFF2-40B4-BE49-F238E27FC236}">
                    <a16:creationId xmlns:a16="http://schemas.microsoft.com/office/drawing/2014/main" id="{4FF60F4F-2E8F-8E14-A052-E0E28EA803A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1" name="Google Shape;78;p15">
                <a:extLst>
                  <a:ext uri="{FF2B5EF4-FFF2-40B4-BE49-F238E27FC236}">
                    <a16:creationId xmlns:a16="http://schemas.microsoft.com/office/drawing/2014/main" id="{454B26DB-7A60-28EC-D864-4CFC9ED05DE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7" name="Google Shape;79;p15">
              <a:extLst>
                <a:ext uri="{FF2B5EF4-FFF2-40B4-BE49-F238E27FC236}">
                  <a16:creationId xmlns:a16="http://schemas.microsoft.com/office/drawing/2014/main" id="{9A3CF255-89D6-62BB-3E80-8B25CF4F648B}"/>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8" name="Google Shape;80;p15">
              <a:extLst>
                <a:ext uri="{FF2B5EF4-FFF2-40B4-BE49-F238E27FC236}">
                  <a16:creationId xmlns:a16="http://schemas.microsoft.com/office/drawing/2014/main" id="{E2593522-40BA-61CE-28B9-04EFEA1377B5}"/>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55775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506625" y="1460987"/>
            <a:ext cx="7919389" cy="3263504"/>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ormAutofit/>
          </a:bodyPr>
          <a:lstStyle>
            <a:lvl1pPr marL="0" indent="0" algn="l" defTabSz="914400" rtl="0" eaLnBrk="1" latinLnBrk="0" hangingPunct="1">
              <a:lnSpc>
                <a:spcPct val="150000"/>
              </a:lnSpc>
              <a:spcBef>
                <a:spcPts val="1000"/>
              </a:spcBef>
              <a:buFontTx/>
              <a:buNone/>
              <a:defRPr sz="14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a:lnSpc>
                <a:spcPct val="100000"/>
              </a:lnSpc>
            </a:pPr>
            <a:endParaRPr lang="en-US" sz="1425" dirty="0">
              <a:solidFill>
                <a:schemeClr val="bg2">
                  <a:lumMod val="10000"/>
                </a:schemeClr>
              </a:solidFill>
            </a:endParaRPr>
          </a:p>
          <a:p>
            <a:pPr>
              <a:lnSpc>
                <a:spcPct val="100000"/>
              </a:lnSpc>
            </a:pPr>
            <a:endParaRPr lang="en-US" sz="1425" dirty="0">
              <a:solidFill>
                <a:schemeClr val="bg2">
                  <a:lumMod val="10000"/>
                </a:schemeClr>
              </a:solidFill>
            </a:endParaRPr>
          </a:p>
          <a:p>
            <a:pPr marL="1307306" indent="-435769">
              <a:lnSpc>
                <a:spcPct val="100000"/>
              </a:lnSpc>
              <a:buFont typeface="Arial" panose="020B0604020202020204" pitchFamily="34" charset="0"/>
              <a:buChar char="•"/>
            </a:pPr>
            <a:endParaRPr lang="en-US" sz="1500" dirty="0">
              <a:solidFill>
                <a:schemeClr val="bg2">
                  <a:lumMod val="10000"/>
                </a:schemeClr>
              </a:solidFill>
            </a:endParaRPr>
          </a:p>
          <a:p>
            <a:r>
              <a:rPr lang="en-US" sz="1050" b="1" dirty="0">
                <a:solidFill>
                  <a:schemeClr val="bg2">
                    <a:lumMod val="10000"/>
                  </a:schemeClr>
                </a:solidFill>
              </a:rPr>
              <a:t> </a:t>
            </a:r>
            <a:endParaRPr lang="en-US" sz="1050" dirty="0">
              <a:solidFill>
                <a:schemeClr val="bg2">
                  <a:lumMod val="10000"/>
                </a:schemeClr>
              </a:solidFill>
            </a:endParaRPr>
          </a:p>
          <a:p>
            <a:endParaRPr lang="en-US" sz="1050" dirty="0">
              <a:solidFill>
                <a:schemeClr val="bg2">
                  <a:lumMod val="10000"/>
                </a:schemeClr>
              </a:solidFill>
            </a:endParaRPr>
          </a:p>
        </p:txBody>
      </p:sp>
      <p:sp>
        <p:nvSpPr>
          <p:cNvPr id="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2400" dirty="0" err="1">
                <a:solidFill>
                  <a:srgbClr val="7030A0"/>
                </a:solidFill>
              </a:rPr>
              <a:t>Entregas</a:t>
            </a:r>
            <a:r>
              <a:rPr lang="en-US" sz="2400" dirty="0">
                <a:solidFill>
                  <a:schemeClr val="bg1"/>
                </a:solidFill>
              </a:rPr>
              <a:t> </a:t>
            </a:r>
            <a:r>
              <a:rPr lang="en-US" sz="2400" dirty="0">
                <a:solidFill>
                  <a:srgbClr val="7030A0"/>
                </a:solidFill>
              </a:rPr>
              <a:t>OBM</a:t>
            </a:r>
          </a:p>
        </p:txBody>
      </p:sp>
      <p:sp>
        <p:nvSpPr>
          <p:cNvPr id="3" name="Content Placeholder 2">
            <a:extLst>
              <a:ext uri="{FF2B5EF4-FFF2-40B4-BE49-F238E27FC236}">
                <a16:creationId xmlns:a16="http://schemas.microsoft.com/office/drawing/2014/main" id="{0CF18AAB-2625-CB2C-12D6-803AA939CEE3}"/>
              </a:ext>
            </a:extLst>
          </p:cNvPr>
          <p:cNvSpPr>
            <a:spLocks noGrp="1"/>
          </p:cNvSpPr>
          <p:nvPr>
            <p:ph idx="1"/>
          </p:nvPr>
        </p:nvSpPr>
        <p:spPr>
          <a:xfrm>
            <a:off x="750675" y="1021768"/>
            <a:ext cx="7886700" cy="3529589"/>
          </a:xfrm>
        </p:spPr>
        <p:txBody>
          <a:bodyPr>
            <a:normAutofit/>
          </a:bodyPr>
          <a:lstStyle/>
          <a:p>
            <a:r>
              <a:rPr lang="en-BR" sz="2000" dirty="0">
                <a:solidFill>
                  <a:srgbClr val="7030A0"/>
                </a:solidFill>
                <a:latin typeface="Varela Round" pitchFamily="2" charset="-79"/>
                <a:cs typeface="Varela Round" pitchFamily="2" charset="-79"/>
              </a:rPr>
              <a:t>Em XXX/23 todos os medicamentos do HóRUS estavam cadastrados na tabela de VMP </a:t>
            </a:r>
          </a:p>
          <a:p>
            <a:pPr>
              <a:lnSpc>
                <a:spcPct val="100000"/>
              </a:lnSpc>
            </a:pPr>
            <a:r>
              <a:rPr lang="en-US" sz="2000" dirty="0">
                <a:solidFill>
                  <a:srgbClr val="7030A0"/>
                </a:solidFill>
                <a:latin typeface="Varela Round" pitchFamily="2" charset="-79"/>
                <a:cs typeface="Varela Round" pitchFamily="2" charset="-79"/>
              </a:rPr>
              <a:t>Para </a:t>
            </a:r>
            <a:r>
              <a:rPr lang="en-US" sz="2000" dirty="0" err="1">
                <a:solidFill>
                  <a:srgbClr val="7030A0"/>
                </a:solidFill>
                <a:latin typeface="Varela Round" pitchFamily="2" charset="-79"/>
                <a:cs typeface="Varela Round" pitchFamily="2" charset="-79"/>
              </a:rPr>
              <a:t>otimizar</a:t>
            </a:r>
            <a:r>
              <a:rPr lang="en-US" sz="2000" dirty="0">
                <a:solidFill>
                  <a:srgbClr val="7030A0"/>
                </a:solidFill>
                <a:latin typeface="Varela Round" pitchFamily="2" charset="-79"/>
                <a:cs typeface="Varela Round" pitchFamily="2" charset="-79"/>
              </a:rPr>
              <a:t> a </a:t>
            </a:r>
            <a:r>
              <a:rPr lang="en-US" sz="2000" dirty="0" err="1">
                <a:solidFill>
                  <a:srgbClr val="7030A0"/>
                </a:solidFill>
                <a:latin typeface="Varela Round" pitchFamily="2" charset="-79"/>
                <a:cs typeface="Varela Round" pitchFamily="2" charset="-79"/>
              </a:rPr>
              <a:t>entrega</a:t>
            </a:r>
            <a:r>
              <a:rPr lang="en-US" sz="2000" dirty="0">
                <a:solidFill>
                  <a:srgbClr val="7030A0"/>
                </a:solidFill>
                <a:latin typeface="Varela Round" pitchFamily="2" charset="-79"/>
                <a:cs typeface="Varela Round" pitchFamily="2" charset="-79"/>
              </a:rPr>
              <a:t> do portal OBM, </a:t>
            </a:r>
            <a:r>
              <a:rPr lang="en-US" sz="2000" dirty="0" err="1">
                <a:solidFill>
                  <a:srgbClr val="7030A0"/>
                </a:solidFill>
                <a:latin typeface="Varela Round" pitchFamily="2" charset="-79"/>
                <a:cs typeface="Varela Round" pitchFamily="2" charset="-79"/>
              </a:rPr>
              <a:t>foi</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acordado</a:t>
            </a:r>
            <a:r>
              <a:rPr lang="en-US" sz="2000" dirty="0">
                <a:solidFill>
                  <a:srgbClr val="7030A0"/>
                </a:solidFill>
                <a:latin typeface="Varela Round" pitchFamily="2" charset="-79"/>
                <a:cs typeface="Varela Round" pitchFamily="2" charset="-79"/>
              </a:rPr>
              <a:t> com a </a:t>
            </a:r>
            <a:r>
              <a:rPr lang="en-US" sz="2000" dirty="0" err="1">
                <a:solidFill>
                  <a:srgbClr val="7030A0"/>
                </a:solidFill>
                <a:latin typeface="Varela Round" pitchFamily="2" charset="-79"/>
                <a:cs typeface="Varela Round" pitchFamily="2" charset="-79"/>
              </a:rPr>
              <a:t>equipe</a:t>
            </a:r>
            <a:r>
              <a:rPr lang="en-US" sz="2000" dirty="0">
                <a:solidFill>
                  <a:srgbClr val="7030A0"/>
                </a:solidFill>
                <a:latin typeface="Varela Round" pitchFamily="2" charset="-79"/>
                <a:cs typeface="Varela Round" pitchFamily="2" charset="-79"/>
              </a:rPr>
              <a:t> do </a:t>
            </a:r>
            <a:r>
              <a:rPr lang="en-US" sz="2000" dirty="0" err="1">
                <a:solidFill>
                  <a:srgbClr val="7030A0"/>
                </a:solidFill>
                <a:latin typeface="Varela Round" pitchFamily="2" charset="-79"/>
                <a:cs typeface="Varela Round" pitchFamily="2" charset="-79"/>
              </a:rPr>
              <a:t>Ministério</a:t>
            </a:r>
            <a:r>
              <a:rPr lang="en-US" sz="2000" dirty="0">
                <a:solidFill>
                  <a:srgbClr val="7030A0"/>
                </a:solidFill>
                <a:latin typeface="Varela Round" pitchFamily="2" charset="-79"/>
                <a:cs typeface="Varela Round" pitchFamily="2" charset="-79"/>
              </a:rPr>
              <a:t> da </a:t>
            </a:r>
            <a:r>
              <a:rPr lang="en-US" sz="2000" dirty="0" err="1">
                <a:solidFill>
                  <a:srgbClr val="7030A0"/>
                </a:solidFill>
                <a:latin typeface="Varela Round" pitchFamily="2" charset="-79"/>
                <a:cs typeface="Varela Round" pitchFamily="2" charset="-79"/>
              </a:rPr>
              <a:t>Saúde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em</a:t>
            </a:r>
            <a:r>
              <a:rPr lang="en-US" sz="2000" dirty="0">
                <a:solidFill>
                  <a:srgbClr val="7030A0"/>
                </a:solidFill>
                <a:latin typeface="Varela Round" pitchFamily="2" charset="-79"/>
                <a:cs typeface="Varela Round" pitchFamily="2" charset="-79"/>
              </a:rPr>
              <a:t> 23/11/2023 a </a:t>
            </a:r>
            <a:r>
              <a:rPr lang="en-US" sz="2000" dirty="0" err="1">
                <a:solidFill>
                  <a:srgbClr val="7030A0"/>
                </a:solidFill>
                <a:latin typeface="Varela Round" pitchFamily="2" charset="-79"/>
                <a:cs typeface="Varela Round" pitchFamily="2" charset="-79"/>
              </a:rPr>
              <a:t>seguinte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divisão</a:t>
            </a:r>
            <a:r>
              <a:rPr lang="en-US" sz="2000" dirty="0">
                <a:solidFill>
                  <a:srgbClr val="7030A0"/>
                </a:solidFill>
                <a:latin typeface="Varela Round" pitchFamily="2" charset="-79"/>
                <a:cs typeface="Varela Round" pitchFamily="2" charset="-79"/>
              </a:rPr>
              <a:t>: </a:t>
            </a:r>
          </a:p>
          <a:p>
            <a:pPr marL="1014413" lvl="2" indent="-214313">
              <a:lnSpc>
                <a:spcPct val="100000"/>
              </a:lnSpc>
            </a:pPr>
            <a:r>
              <a:rPr lang="en-US" sz="1800" dirty="0" err="1">
                <a:solidFill>
                  <a:srgbClr val="7030A0"/>
                </a:solidFill>
                <a:latin typeface="Varela Round" pitchFamily="2" charset="-79"/>
                <a:cs typeface="Varela Round" pitchFamily="2" charset="-79"/>
              </a:rPr>
              <a:t>Equipe</a:t>
            </a:r>
            <a:r>
              <a:rPr lang="en-US" sz="1800" dirty="0">
                <a:solidFill>
                  <a:srgbClr val="7030A0"/>
                </a:solidFill>
                <a:latin typeface="Varela Round" pitchFamily="2" charset="-79"/>
                <a:cs typeface="Varela Round" pitchFamily="2" charset="-79"/>
              </a:rPr>
              <a:t> MS: carga dos </a:t>
            </a:r>
            <a:r>
              <a:rPr lang="en-US" sz="1800" dirty="0" err="1">
                <a:solidFill>
                  <a:srgbClr val="7030A0"/>
                </a:solidFill>
                <a:latin typeface="Varela Round" pitchFamily="2" charset="-79"/>
                <a:cs typeface="Varela Round" pitchFamily="2" charset="-79"/>
              </a:rPr>
              <a:t>medicamentos</a:t>
            </a:r>
            <a:r>
              <a:rPr lang="en-US" sz="1800" dirty="0">
                <a:solidFill>
                  <a:srgbClr val="7030A0"/>
                </a:solidFill>
                <a:latin typeface="Varela Round" pitchFamily="2" charset="-79"/>
                <a:cs typeface="Varela Round" pitchFamily="2" charset="-79"/>
              </a:rPr>
              <a:t> com </a:t>
            </a:r>
            <a:r>
              <a:rPr lang="pt-BR" sz="1800" dirty="0">
                <a:solidFill>
                  <a:srgbClr val="7030A0"/>
                </a:solidFill>
                <a:latin typeface="Varela Round" pitchFamily="2" charset="-79"/>
                <a:cs typeface="Varela Round" pitchFamily="2" charset="-79"/>
              </a:rPr>
              <a:t>substância única, exceto injetáveis;</a:t>
            </a:r>
          </a:p>
          <a:p>
            <a:pPr marL="1014413" lvl="2" indent="-214313">
              <a:lnSpc>
                <a:spcPct val="100000"/>
              </a:lnSpc>
            </a:pPr>
            <a:r>
              <a:rPr lang="pt-BR" sz="1800" dirty="0">
                <a:solidFill>
                  <a:srgbClr val="7030A0"/>
                </a:solidFill>
                <a:latin typeface="Varela Round" pitchFamily="2" charset="-79"/>
                <a:cs typeface="Varela Round" pitchFamily="2" charset="-79"/>
              </a:rPr>
              <a:t>Equipe HSL:</a:t>
            </a:r>
            <a:r>
              <a:rPr lang="pt-BR" sz="2000" dirty="0">
                <a:solidFill>
                  <a:srgbClr val="7030A0"/>
                </a:solidFill>
                <a:latin typeface="Varela Round" pitchFamily="2" charset="-79"/>
                <a:cs typeface="Varela Round" pitchFamily="2" charset="-79"/>
              </a:rPr>
              <a:t>HSL: carga dos medicamentos com substâncias compostas e injetáveis na inserção para o portal OBM. </a:t>
            </a:r>
          </a:p>
          <a:p>
            <a:endParaRPr lang="en-BR" sz="2000" dirty="0"/>
          </a:p>
          <a:p>
            <a:endParaRPr lang="en-BR" dirty="0"/>
          </a:p>
        </p:txBody>
      </p:sp>
      <p:grpSp>
        <p:nvGrpSpPr>
          <p:cNvPr id="2" name="Google Shape;73;p15">
            <a:extLst>
              <a:ext uri="{FF2B5EF4-FFF2-40B4-BE49-F238E27FC236}">
                <a16:creationId xmlns:a16="http://schemas.microsoft.com/office/drawing/2014/main" id="{FA3D7861-76E1-CD79-9B7E-AECCCA910AB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5F653EFB-7BA5-090C-5316-DF5673B9F94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A6DE51D8-76CD-50ED-D5C5-3C140440749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D2DD748D-182B-E21A-ED48-1F90820E434B}"/>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91B138A-BE5D-2F2A-00C3-47F3F57A0D1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B6B3ADC0-B1A5-DCAB-EBDF-493DAAAB40FE}"/>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0D1AAF81-8AA8-32BD-CAAA-B0B4602AA7C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8725EA2-ACDF-2487-CDB7-7BBBF77FA92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70641941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s_entregav3_Dez2023" id="{321D9205-E72D-9845-AF77-841DD1E46A61}" vid="{6C6BCFB6-30BD-3241-BE7C-460D37BA37A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0BEEA1AF945FF4E9BEA3E1618E1D1DF" ma:contentTypeVersion="14" ma:contentTypeDescription="Criar um novo documento." ma:contentTypeScope="" ma:versionID="04f6c40361287c0f702d8fc2d212c20f">
  <xsd:schema xmlns:xsd="http://www.w3.org/2001/XMLSchema" xmlns:xs="http://www.w3.org/2001/XMLSchema" xmlns:p="http://schemas.microsoft.com/office/2006/metadata/properties" xmlns:ns2="720ab28d-ea4c-49ff-b0c1-43ca4181e6f3" xmlns:ns3="ac44d7d8-a149-432c-a72c-2d3b3d2b8d35" targetNamespace="http://schemas.microsoft.com/office/2006/metadata/properties" ma:root="true" ma:fieldsID="886a19f76bd4c53cef64263fb31e9a3d" ns2:_="" ns3:_="">
    <xsd:import namespace="720ab28d-ea4c-49ff-b0c1-43ca4181e6f3"/>
    <xsd:import namespace="ac44d7d8-a149-432c-a72c-2d3b3d2b8d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0ab28d-ea4c-49ff-b0c1-43ca4181e6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m" ma:readOnly="false" ma:fieldId="{5cf76f15-5ced-4ddc-b409-7134ff3c332f}" ma:taxonomyMulti="true" ma:sspId="47314af4-d308-44cd-9263-95fda59d53f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_Flow_SignoffStatus" ma:index="21" nillable="true" ma:displayName="Estado da aprovação" ma:internalName="Estado_x0020_da_x0020_aprova_x00e7__x00e3_o">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44d7d8-a149-432c-a72c-2d3b3d2b8d35"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TaxCatchAll" ma:index="14" nillable="true" ma:displayName="Taxonomy Catch All Column" ma:hidden="true" ma:list="{87c758b0-97d6-4bbd-bebf-7688bcd0aa73}" ma:internalName="TaxCatchAll" ma:showField="CatchAllData" ma:web="ac44d7d8-a149-432c-a72c-2d3b3d2b8d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c44d7d8-a149-432c-a72c-2d3b3d2b8d35" xsi:nil="true"/>
    <lcf76f155ced4ddcb4097134ff3c332f xmlns="720ab28d-ea4c-49ff-b0c1-43ca4181e6f3">
      <Terms xmlns="http://schemas.microsoft.com/office/infopath/2007/PartnerControls"/>
    </lcf76f155ced4ddcb4097134ff3c332f>
    <_Flow_SignoffStatus xmlns="720ab28d-ea4c-49ff-b0c1-43ca4181e6f3" xsi:nil="true"/>
  </documentManagement>
</p:properties>
</file>

<file path=customXml/itemProps1.xml><?xml version="1.0" encoding="utf-8"?>
<ds:datastoreItem xmlns:ds="http://schemas.openxmlformats.org/officeDocument/2006/customXml" ds:itemID="{0495C026-191B-4F29-BCE7-49AAE6F2A041}">
  <ds:schemaRefs>
    <ds:schemaRef ds:uri="720ab28d-ea4c-49ff-b0c1-43ca4181e6f3"/>
    <ds:schemaRef ds:uri="ac44d7d8-a149-432c-a72c-2d3b3d2b8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44AA097-906D-41CC-83AF-85E1A6DD9FE7}">
  <ds:schemaRefs>
    <ds:schemaRef ds:uri="http://schemas.microsoft.com/sharepoint/v3/contenttype/forms"/>
  </ds:schemaRefs>
</ds:datastoreItem>
</file>

<file path=customXml/itemProps3.xml><?xml version="1.0" encoding="utf-8"?>
<ds:datastoreItem xmlns:ds="http://schemas.openxmlformats.org/officeDocument/2006/customXml" ds:itemID="{383AF41B-E158-4728-87EB-0FBDEBFCD8FF}">
  <ds:schemaRefs>
    <ds:schemaRef ds:uri="720ab28d-ea4c-49ff-b0c1-43ca4181e6f3"/>
    <ds:schemaRef ds:uri="ac44d7d8-a149-432c-a72c-2d3b3d2b8d3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Simple Light</Template>
  <TotalTime>128</TotalTime>
  <Words>2586</Words>
  <Application>Microsoft Macintosh PowerPoint</Application>
  <PresentationFormat>On-screen Show (16:9)</PresentationFormat>
  <Paragraphs>353</Paragraphs>
  <Slides>48</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48</vt:i4>
      </vt:variant>
    </vt:vector>
  </HeadingPairs>
  <TitlesOfParts>
    <vt:vector size="60" baseType="lpstr">
      <vt:lpstr>Arial</vt:lpstr>
      <vt:lpstr>Calibri</vt:lpstr>
      <vt:lpstr>Capriola</vt:lpstr>
      <vt:lpstr>DM Sans</vt:lpstr>
      <vt:lpstr>Gotham Black</vt:lpstr>
      <vt:lpstr>Graphik</vt:lpstr>
      <vt:lpstr>Helvetica Neue</vt:lpstr>
      <vt:lpstr>Open Sans</vt:lpstr>
      <vt:lpstr>Sniglet</vt:lpstr>
      <vt:lpstr>Varela Round</vt:lpstr>
      <vt:lpstr>Verdana</vt:lpstr>
      <vt:lpstr>Simple Light</vt:lpstr>
      <vt:lpstr>PowerPoint Presentation</vt:lpstr>
      <vt:lpstr>Agenda</vt:lpstr>
      <vt:lpstr>Atualização OBM</vt:lpstr>
      <vt:lpstr>PowerPoint Presentation</vt:lpstr>
      <vt:lpstr>PowerPoint Presentation</vt:lpstr>
      <vt:lpstr>Metodologia utilizada para atualizar a OBM</vt:lpstr>
      <vt:lpstr>PowerPoint Presentation</vt:lpstr>
      <vt:lpstr>PowerPoint Presentation</vt:lpstr>
      <vt:lpstr>PowerPoint Presentation</vt:lpstr>
      <vt:lpstr>PowerPoint Presentation</vt:lpstr>
      <vt:lpstr>Sumário Internacional do Paciente (IPS - International Patient Summary)</vt:lpstr>
      <vt:lpstr>Princípios do Sumário Internacional do Paciente -SIP</vt:lpstr>
      <vt:lpstr>PowerPoint Presentation</vt:lpstr>
      <vt:lpstr>Considerações Importantes</vt:lpstr>
      <vt:lpstr>PowerPoint Presentation</vt:lpstr>
      <vt:lpstr>PROJETO PROADI IPS-BRASIL</vt:lpstr>
      <vt:lpstr>IPS –Brasil – objetivos específicos</vt:lpstr>
      <vt:lpstr>FASES DA CONSTRUÇÃO DO IPS</vt:lpstr>
      <vt:lpstr>PowerPoint Presentation</vt:lpstr>
      <vt:lpstr>FASES DA CONSTRUÇÃO DO IPS</vt:lpstr>
      <vt:lpstr>PowerPoint Presentation</vt:lpstr>
      <vt:lpstr>Mapeamento BRImunobiológicos – SNOMED IPS</vt:lpstr>
      <vt:lpstr>Mapeamento BRImunobiológicos – SNOMED IPS</vt:lpstr>
      <vt:lpstr>Mapeamento BRImunobiológicos – SNOMED IPS </vt:lpstr>
      <vt:lpstr>Inserção dos códigos brasileiros de Imunobiológicos no elecon SNOMED e SNOMED-IPS está confirmado para a versão de 2024 do IPS/GPS via HL7</vt:lpstr>
      <vt:lpstr>Mapeamento Codesystem</vt:lpstr>
      <vt:lpstr>Arquitetura proposta / casos de uso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Conclusão Conectatona</vt:lpstr>
      <vt:lpstr>PowerPoint Presentation</vt:lpstr>
      <vt:lpstr>PowerPoint Presentation</vt:lpstr>
      <vt:lpstr>PowerPoint Presentation</vt:lpstr>
      <vt:lpstr>Contribuições do Projeto IPS para Governança de Dados na RNDS</vt:lpstr>
      <vt:lpstr>A importância de incorporar um Serviço de Terminologia no MS</vt:lpstr>
      <vt:lpstr>Importância do GI IPS Brasil para RNDS</vt:lpstr>
      <vt:lpstr>Próximos Passos</vt:lpstr>
      <vt:lpstr>Participações em eventos</vt:lpstr>
      <vt:lpstr>Participações em eventos</vt:lpstr>
      <vt:lpstr>Enviados para publicação</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Beatriz de Faria Leao</dc:creator>
  <cp:lastModifiedBy>Beatriz de Faria Leao</cp:lastModifiedBy>
  <cp:revision>4</cp:revision>
  <dcterms:created xsi:type="dcterms:W3CDTF">2023-12-18T21:24:32Z</dcterms:created>
  <dcterms:modified xsi:type="dcterms:W3CDTF">2023-12-18T23:36:22Z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0x010100C0BEEA1AF945FF4E9BEA3E1618E1D1DF</vt:lpwstr>
  </property>
  <property fmtid="{D5CDD505-2E9C-101B-9397-08002B2CF9AE}" pid="3" name="MediaServiceImageTags">
    <vt:lpwstr/>
  </property>
</Properties>
</file>